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8288000" cy="10287000"/>
  <p:notesSz cx="6858000" cy="9144000"/>
  <p:embeddedFontLst>
    <p:embeddedFont>
      <p:font typeface="Arial Bold" panose="020B0802020202020204" pitchFamily="34" charset="77"/>
      <p:regular r:id="rId87"/>
      <p:bold r:id="rId88"/>
    </p:embeddedFont>
    <p:embeddedFont>
      <p:font typeface="Arial Italics" panose="020B0502020202090204" pitchFamily="34" charset="77"/>
      <p:regular r:id="rId89"/>
      <p:italic r:id="rId90"/>
    </p:embeddedFont>
    <p:embeddedFont>
      <p:font typeface="Arimo" panose="020B0604020202020204" pitchFamily="34" charset="0"/>
      <p:regular r:id="rId91"/>
    </p:embeddedFont>
    <p:embeddedFont>
      <p:font typeface="Arimo Bold" panose="020B0704020202020204" pitchFamily="34" charset="0"/>
      <p:regular r:id="rId92"/>
      <p:bold r:id="rId93"/>
    </p:embeddedFont>
    <p:embeddedFont>
      <p:font typeface="Calibri (MS)" panose="020F0502020204030204" pitchFamily="34" charset="0"/>
      <p:regular r:id="rId94"/>
    </p:embeddedFont>
    <p:embeddedFont>
      <p:font typeface="Calibri (MS) Bold" panose="020F0702030404030204" pitchFamily="34" charset="0"/>
      <p:regular r:id="rId95"/>
      <p:bold r:id="rId96"/>
    </p:embeddedFont>
    <p:embeddedFont>
      <p:font typeface="Calibri (MS) Italics" panose="020F05020202040A0204" pitchFamily="34" charset="0"/>
      <p:regular r:id="rId97"/>
      <p:italic r:id="rId98"/>
    </p:embeddedFont>
    <p:embeddedFont>
      <p:font typeface="Consolas" panose="020B0609020204030204" pitchFamily="49" charset="0"/>
      <p:regular r:id="rId99"/>
      <p:bold r:id="rId100"/>
      <p:italic r:id="rId101"/>
      <p:boldItalic r:id="rId102"/>
    </p:embeddedFont>
    <p:embeddedFont>
      <p:font typeface="Consolas Bold" panose="020B0709020204030204" pitchFamily="49" charset="0"/>
      <p:regular r:id="rId103"/>
      <p:bold r:id="rId104"/>
    </p:embeddedFont>
    <p:embeddedFont>
      <p:font typeface="Courier New OS" panose="02070309020205020404" pitchFamily="49" charset="0"/>
      <p:regular r:id="rId105"/>
      <p:bold r:id="rId106"/>
      <p:italic r:id="rId107"/>
      <p:boldItalic r:id="rId108"/>
    </p:embeddedFont>
    <p:embeddedFont>
      <p:font typeface="Roboto" panose="02000000000000000000" pitchFamily="2"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89" autoAdjust="0"/>
  </p:normalViewPr>
  <p:slideViewPr>
    <p:cSldViewPr>
      <p:cViewPr varScale="1">
        <p:scale>
          <a:sx n="77" d="100"/>
          <a:sy n="77" d="100"/>
        </p:scale>
        <p:origin x="8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דמיין שאתה לוקח מחשב אחד — וגורם לו "להתחלק" ל-5 מחשבים נפרדים שפועלים במקביל, כאילו הם מחשבים אמיתיים, עם מערכת הפעלה, קבצים, רשת וכולי.</a:t>
            </a:r>
          </a:p>
          <a:p>
            <a:r>
              <a:rPr lang="en-US"/>
              <a:t>ה-Hypervisor הוא זה שמנהל את כל זה.</a:t>
            </a:r>
          </a:p>
          <a:p>
            <a:endParaRPr lang="en-US"/>
          </a:p>
          <a:p>
            <a:r>
              <a:rPr lang="en-US"/>
              <a:t>הוא "יושב" בין החומרה של המחשב לבין מערכות ההפעלה של המכונות הווירטואליות.</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localhost:3050/"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galamo/node-app-winston-docker"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3371" y="2360565"/>
            <a:ext cx="11301259" cy="5565870"/>
          </a:xfrm>
          <a:custGeom>
            <a:avLst/>
            <a:gdLst/>
            <a:ahLst/>
            <a:cxnLst/>
            <a:rect l="l" t="t" r="r" b="b"/>
            <a:pathLst>
              <a:path w="11301259" h="5565870">
                <a:moveTo>
                  <a:pt x="0" y="0"/>
                </a:moveTo>
                <a:lnTo>
                  <a:pt x="11301258" y="0"/>
                </a:lnTo>
                <a:lnTo>
                  <a:pt x="11301258" y="5565870"/>
                </a:lnTo>
                <a:lnTo>
                  <a:pt x="0" y="5565870"/>
                </a:lnTo>
                <a:lnTo>
                  <a:pt x="0" y="0"/>
                </a:lnTo>
                <a:close/>
              </a:path>
            </a:pathLst>
          </a:custGeom>
          <a:blipFill>
            <a:blip r:embed="rId2"/>
            <a:stretch>
              <a:fillRect/>
            </a:stretch>
          </a:blipFill>
        </p:spPr>
        <p:txBody>
          <a:bodyPr/>
          <a:lstStyle/>
          <a:p>
            <a:endParaRPr lang="en-IL"/>
          </a:p>
        </p:txBody>
      </p:sp>
      <p:sp>
        <p:nvSpPr>
          <p:cNvPr id="3" name="TextBox 3"/>
          <p:cNvSpPr txBox="1"/>
          <p:nvPr/>
        </p:nvSpPr>
        <p:spPr>
          <a:xfrm>
            <a:off x="7428298" y="338137"/>
            <a:ext cx="4154102" cy="1104148"/>
          </a:xfrm>
          <a:prstGeom prst="rect">
            <a:avLst/>
          </a:prstGeom>
        </p:spPr>
        <p:txBody>
          <a:bodyPr wrap="square" lIns="0" tIns="0" rIns="0" bIns="0" rtlCol="0" anchor="t">
            <a:spAutoFit/>
          </a:bodyPr>
          <a:lstStyle/>
          <a:p>
            <a:pPr algn="ctr">
              <a:lnSpc>
                <a:spcPts val="8640"/>
              </a:lnSpc>
              <a:spcBef>
                <a:spcPct val="0"/>
              </a:spcBef>
            </a:pPr>
            <a:r>
              <a:rPr lang="en-US" sz="7200" b="1" dirty="0">
                <a:solidFill>
                  <a:srgbClr val="2460FF"/>
                </a:solidFill>
                <a:latin typeface="Arial Bold"/>
                <a:ea typeface="Arial Bold"/>
                <a:cs typeface="Arial Bold"/>
                <a:sym typeface="Arial Bold"/>
              </a:rPr>
              <a:t>Docker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Under The Hood</a:t>
              </a:r>
            </a:p>
          </p:txBody>
        </p:sp>
      </p:grpSp>
      <p:grpSp>
        <p:nvGrpSpPr>
          <p:cNvPr id="5" name="Group 5"/>
          <p:cNvGrpSpPr/>
          <p:nvPr/>
        </p:nvGrpSpPr>
        <p:grpSpPr>
          <a:xfrm>
            <a:off x="642698" y="2082690"/>
            <a:ext cx="16481518" cy="6348673"/>
            <a:chOff x="0" y="0"/>
            <a:chExt cx="21975357" cy="8464897"/>
          </a:xfrm>
        </p:grpSpPr>
        <p:sp>
          <p:nvSpPr>
            <p:cNvPr id="6" name="Freeform 6"/>
            <p:cNvSpPr/>
            <p:nvPr/>
          </p:nvSpPr>
          <p:spPr>
            <a:xfrm>
              <a:off x="0" y="0"/>
              <a:ext cx="21975358" cy="8464897"/>
            </a:xfrm>
            <a:custGeom>
              <a:avLst/>
              <a:gdLst/>
              <a:ahLst/>
              <a:cxnLst/>
              <a:rect l="l" t="t" r="r" b="b"/>
              <a:pathLst>
                <a:path w="21975358" h="8464897">
                  <a:moveTo>
                    <a:pt x="0" y="0"/>
                  </a:moveTo>
                  <a:lnTo>
                    <a:pt x="21975358" y="0"/>
                  </a:lnTo>
                  <a:lnTo>
                    <a:pt x="21975358" y="8464897"/>
                  </a:lnTo>
                  <a:lnTo>
                    <a:pt x="0" y="8464897"/>
                  </a:lnTo>
                  <a:close/>
                </a:path>
              </a:pathLst>
            </a:custGeom>
            <a:solidFill>
              <a:srgbClr val="000000">
                <a:alpha val="0"/>
              </a:srgbClr>
            </a:solidFill>
          </p:spPr>
          <p:txBody>
            <a:bodyPr/>
            <a:lstStyle/>
            <a:p>
              <a:endParaRPr lang="en-IL"/>
            </a:p>
          </p:txBody>
        </p:sp>
        <p:sp>
          <p:nvSpPr>
            <p:cNvPr id="7" name="TextBox 7"/>
            <p:cNvSpPr txBox="1"/>
            <p:nvPr/>
          </p:nvSpPr>
          <p:spPr>
            <a:xfrm>
              <a:off x="0" y="-238125"/>
              <a:ext cx="21975357" cy="8703022"/>
            </a:xfrm>
            <a:prstGeom prst="rect">
              <a:avLst/>
            </a:prstGeom>
          </p:spPr>
          <p:txBody>
            <a:bodyPr lIns="0" tIns="0" rIns="0" bIns="0" rtlCol="0" anchor="ctr"/>
            <a:lstStyle/>
            <a:p>
              <a:pPr marL="1003300" lvl="1" indent="-501650" algn="l">
                <a:lnSpc>
                  <a:spcPts val="5400"/>
                </a:lnSpc>
                <a:buFont typeface="Arial"/>
                <a:buChar char="•"/>
              </a:pPr>
              <a:r>
                <a:rPr lang="en-US" sz="3000">
                  <a:solidFill>
                    <a:srgbClr val="254356"/>
                  </a:solidFill>
                  <a:latin typeface="Calibri (MS)"/>
                  <a:ea typeface="Calibri (MS)"/>
                  <a:cs typeface="Calibri (MS)"/>
                  <a:sym typeface="Calibri (MS)"/>
                </a:rPr>
                <a:t>Architecture: Linux X86-64 </a:t>
              </a:r>
            </a:p>
            <a:p>
              <a:pPr marL="858520" lvl="1" indent="-429260" algn="l">
                <a:lnSpc>
                  <a:spcPts val="4320"/>
                </a:lnSpc>
                <a:buFont typeface="Arial"/>
                <a:buChar char="•"/>
              </a:pPr>
              <a:r>
                <a:rPr lang="en-US" sz="2400">
                  <a:solidFill>
                    <a:srgbClr val="254356"/>
                  </a:solidFill>
                  <a:latin typeface="Calibri (MS)"/>
                  <a:ea typeface="Calibri (MS)"/>
                  <a:cs typeface="Calibri (MS)"/>
                  <a:sym typeface="Calibri (MS)"/>
                </a:rPr>
                <a:t>Written in: GoLang ( On March 13, 2014, with the release of version 0.9, Docker dropped LXC as the default execution environment which is an operating system level virtualization and replaced it with its own libcontainer library written in the Go programming language )</a:t>
              </a:r>
            </a:p>
            <a:p>
              <a:pPr marL="1003300" lvl="1" indent="-501650" algn="l">
                <a:lnSpc>
                  <a:spcPts val="5400"/>
                </a:lnSpc>
                <a:buFont typeface="Arial"/>
                <a:buChar char="•"/>
              </a:pPr>
              <a:r>
                <a:rPr lang="en-US" sz="3000">
                  <a:solidFill>
                    <a:srgbClr val="254356"/>
                  </a:solidFill>
                  <a:latin typeface="Calibri (MS)"/>
                  <a:ea typeface="Calibri (MS)"/>
                  <a:cs typeface="Calibri (MS)"/>
                  <a:sym typeface="Calibri (MS)"/>
                </a:rPr>
                <a:t>Engine: Client - Server (Daemon) Architecture </a:t>
              </a:r>
            </a:p>
            <a:p>
              <a:pPr marL="1003300" lvl="1" indent="-501650" algn="l">
                <a:lnSpc>
                  <a:spcPts val="5400"/>
                </a:lnSpc>
                <a:buFont typeface="Arial"/>
                <a:buChar char="•"/>
              </a:pPr>
              <a:r>
                <a:rPr lang="en-US" sz="3000">
                  <a:solidFill>
                    <a:srgbClr val="254356"/>
                  </a:solidFill>
                  <a:latin typeface="Calibri (MS)"/>
                  <a:ea typeface="Calibri (MS)"/>
                  <a:cs typeface="Calibri (MS)"/>
                  <a:sym typeface="Calibri (MS)"/>
                </a:rPr>
                <a:t>Namespace: Isolation of process in linux where one process cant “See” the other process </a:t>
              </a:r>
            </a:p>
            <a:p>
              <a:pPr marL="1003300" lvl="1" indent="-501650" algn="l">
                <a:lnSpc>
                  <a:spcPts val="5400"/>
                </a:lnSpc>
                <a:buFont typeface="Arial"/>
                <a:buChar char="•"/>
              </a:pPr>
              <a:r>
                <a:rPr lang="en-US" sz="3000">
                  <a:solidFill>
                    <a:srgbClr val="254356"/>
                  </a:solidFill>
                  <a:latin typeface="Calibri (MS)"/>
                  <a:ea typeface="Calibri (MS)"/>
                  <a:cs typeface="Calibri (MS)"/>
                  <a:sym typeface="Calibri (MS)"/>
                </a:rPr>
                <a:t>Control Groups: Linux Kernel capability to limit and isolate the resource usage (CPU, RAM, disk I/O, network etc..) of a collection of process</a:t>
              </a:r>
            </a:p>
            <a:p>
              <a:pPr marL="1003300" lvl="1" indent="-501650" algn="l">
                <a:lnSpc>
                  <a:spcPts val="5400"/>
                </a:lnSpc>
                <a:buFont typeface="Arial"/>
                <a:buChar char="•"/>
              </a:pPr>
              <a:r>
                <a:rPr lang="en-US" sz="3000">
                  <a:solidFill>
                    <a:srgbClr val="254356"/>
                  </a:solidFill>
                  <a:latin typeface="Calibri (MS)"/>
                  <a:ea typeface="Calibri (MS)"/>
                  <a:cs typeface="Calibri (MS)"/>
                  <a:sym typeface="Calibri (MS)"/>
                </a:rPr>
                <a:t>Container format: libcontainer - Go implementation for creating containers with namespaces, control groups and File system capabilities access control</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Architecture </a:t>
              </a:r>
            </a:p>
          </p:txBody>
        </p:sp>
      </p:grpSp>
      <p:grpSp>
        <p:nvGrpSpPr>
          <p:cNvPr id="5" name="Group 5"/>
          <p:cNvGrpSpPr/>
          <p:nvPr/>
        </p:nvGrpSpPr>
        <p:grpSpPr>
          <a:xfrm>
            <a:off x="4023200" y="1894750"/>
            <a:ext cx="9807100" cy="7674250"/>
            <a:chOff x="0" y="0"/>
            <a:chExt cx="13076133" cy="10232333"/>
          </a:xfrm>
        </p:grpSpPr>
        <p:sp>
          <p:nvSpPr>
            <p:cNvPr id="6" name="Freeform 6" descr="Docker Engine Components Flow"/>
            <p:cNvSpPr/>
            <p:nvPr/>
          </p:nvSpPr>
          <p:spPr>
            <a:xfrm>
              <a:off x="0" y="0"/>
              <a:ext cx="13076174" cy="10232390"/>
            </a:xfrm>
            <a:custGeom>
              <a:avLst/>
              <a:gdLst/>
              <a:ahLst/>
              <a:cxnLst/>
              <a:rect l="l" t="t" r="r" b="b"/>
              <a:pathLst>
                <a:path w="13076174" h="10232390">
                  <a:moveTo>
                    <a:pt x="0" y="0"/>
                  </a:moveTo>
                  <a:lnTo>
                    <a:pt x="13076174" y="0"/>
                  </a:lnTo>
                  <a:lnTo>
                    <a:pt x="13076174" y="10232390"/>
                  </a:lnTo>
                  <a:lnTo>
                    <a:pt x="0" y="10232390"/>
                  </a:lnTo>
                  <a:lnTo>
                    <a:pt x="0" y="0"/>
                  </a:lnTo>
                  <a:close/>
                </a:path>
              </a:pathLst>
            </a:custGeom>
            <a:blipFill>
              <a:blip r:embed="rId2"/>
              <a:stretch>
                <a:fillRect/>
              </a:stretch>
            </a:blipFill>
          </p:spPr>
          <p:txBody>
            <a:bodyPr/>
            <a:lstStyle/>
            <a:p>
              <a:endParaRPr lang="en-IL"/>
            </a:p>
          </p:txBody>
        </p:sp>
      </p:grpSp>
      <p:grpSp>
        <p:nvGrpSpPr>
          <p:cNvPr id="7" name="Group 7"/>
          <p:cNvGrpSpPr/>
          <p:nvPr/>
        </p:nvGrpSpPr>
        <p:grpSpPr>
          <a:xfrm>
            <a:off x="14168225" y="6621375"/>
            <a:ext cx="477450" cy="1984650"/>
            <a:chOff x="0" y="0"/>
            <a:chExt cx="636600" cy="2646200"/>
          </a:xfrm>
        </p:grpSpPr>
        <p:sp>
          <p:nvSpPr>
            <p:cNvPr id="8" name="Freeform 8"/>
            <p:cNvSpPr/>
            <p:nvPr/>
          </p:nvSpPr>
          <p:spPr>
            <a:xfrm>
              <a:off x="12700" y="12700"/>
              <a:ext cx="611251" cy="2620772"/>
            </a:xfrm>
            <a:custGeom>
              <a:avLst/>
              <a:gdLst/>
              <a:ahLst/>
              <a:cxnLst/>
              <a:rect l="l" t="t" r="r" b="b"/>
              <a:pathLst>
                <a:path w="611251" h="2620772">
                  <a:moveTo>
                    <a:pt x="0" y="315214"/>
                  </a:moveTo>
                  <a:lnTo>
                    <a:pt x="305562" y="0"/>
                  </a:lnTo>
                  <a:lnTo>
                    <a:pt x="611251" y="315214"/>
                  </a:lnTo>
                  <a:lnTo>
                    <a:pt x="458343" y="315214"/>
                  </a:lnTo>
                  <a:lnTo>
                    <a:pt x="458343" y="2620772"/>
                  </a:lnTo>
                  <a:lnTo>
                    <a:pt x="152781" y="2620772"/>
                  </a:lnTo>
                  <a:lnTo>
                    <a:pt x="152781" y="315214"/>
                  </a:lnTo>
                  <a:close/>
                </a:path>
              </a:pathLst>
            </a:custGeom>
            <a:solidFill>
              <a:srgbClr val="E7E6E6"/>
            </a:solidFill>
          </p:spPr>
          <p:txBody>
            <a:bodyPr/>
            <a:lstStyle/>
            <a:p>
              <a:endParaRPr lang="en-IL"/>
            </a:p>
          </p:txBody>
        </p:sp>
        <p:sp>
          <p:nvSpPr>
            <p:cNvPr id="9" name="Freeform 9"/>
            <p:cNvSpPr/>
            <p:nvPr/>
          </p:nvSpPr>
          <p:spPr>
            <a:xfrm>
              <a:off x="-1016" y="0"/>
              <a:ext cx="638556" cy="2646172"/>
            </a:xfrm>
            <a:custGeom>
              <a:avLst/>
              <a:gdLst/>
              <a:ahLst/>
              <a:cxnLst/>
              <a:rect l="l" t="t" r="r" b="b"/>
              <a:pathLst>
                <a:path w="638556" h="2646172">
                  <a:moveTo>
                    <a:pt x="4572" y="319151"/>
                  </a:moveTo>
                  <a:lnTo>
                    <a:pt x="310134" y="3810"/>
                  </a:lnTo>
                  <a:cubicBezTo>
                    <a:pt x="312547" y="1397"/>
                    <a:pt x="315849" y="0"/>
                    <a:pt x="319278" y="0"/>
                  </a:cubicBezTo>
                  <a:cubicBezTo>
                    <a:pt x="322707" y="0"/>
                    <a:pt x="326009" y="1397"/>
                    <a:pt x="328422" y="3810"/>
                  </a:cubicBezTo>
                  <a:lnTo>
                    <a:pt x="633984" y="319151"/>
                  </a:lnTo>
                  <a:cubicBezTo>
                    <a:pt x="637540" y="322834"/>
                    <a:pt x="638556" y="328295"/>
                    <a:pt x="636524" y="332994"/>
                  </a:cubicBezTo>
                  <a:cubicBezTo>
                    <a:pt x="634492" y="337693"/>
                    <a:pt x="629920" y="340741"/>
                    <a:pt x="624840" y="340741"/>
                  </a:cubicBezTo>
                  <a:lnTo>
                    <a:pt x="472059" y="340741"/>
                  </a:lnTo>
                  <a:lnTo>
                    <a:pt x="472059" y="328041"/>
                  </a:lnTo>
                  <a:lnTo>
                    <a:pt x="484759" y="328041"/>
                  </a:lnTo>
                  <a:lnTo>
                    <a:pt x="484759" y="2633472"/>
                  </a:lnTo>
                  <a:cubicBezTo>
                    <a:pt x="484759" y="2640457"/>
                    <a:pt x="479044" y="2646172"/>
                    <a:pt x="472059" y="2646172"/>
                  </a:cubicBezTo>
                  <a:lnTo>
                    <a:pt x="166497" y="2646172"/>
                  </a:lnTo>
                  <a:cubicBezTo>
                    <a:pt x="159512" y="2646172"/>
                    <a:pt x="153797" y="2640457"/>
                    <a:pt x="153797" y="2633472"/>
                  </a:cubicBezTo>
                  <a:lnTo>
                    <a:pt x="153797" y="327914"/>
                  </a:lnTo>
                  <a:lnTo>
                    <a:pt x="166497" y="327914"/>
                  </a:lnTo>
                  <a:lnTo>
                    <a:pt x="166497" y="340614"/>
                  </a:lnTo>
                  <a:lnTo>
                    <a:pt x="13716" y="340614"/>
                  </a:lnTo>
                  <a:cubicBezTo>
                    <a:pt x="8636" y="340614"/>
                    <a:pt x="4064" y="337566"/>
                    <a:pt x="2032" y="332867"/>
                  </a:cubicBezTo>
                  <a:cubicBezTo>
                    <a:pt x="0" y="328168"/>
                    <a:pt x="1016" y="322707"/>
                    <a:pt x="4572" y="319024"/>
                  </a:cubicBezTo>
                  <a:moveTo>
                    <a:pt x="22860" y="336677"/>
                  </a:moveTo>
                  <a:lnTo>
                    <a:pt x="13716" y="327914"/>
                  </a:lnTo>
                  <a:lnTo>
                    <a:pt x="13716" y="315214"/>
                  </a:lnTo>
                  <a:lnTo>
                    <a:pt x="166497" y="315214"/>
                  </a:lnTo>
                  <a:cubicBezTo>
                    <a:pt x="173482" y="315214"/>
                    <a:pt x="179197" y="320929"/>
                    <a:pt x="179197" y="327914"/>
                  </a:cubicBezTo>
                  <a:lnTo>
                    <a:pt x="179197" y="2633472"/>
                  </a:lnTo>
                  <a:lnTo>
                    <a:pt x="166497" y="2633472"/>
                  </a:lnTo>
                  <a:lnTo>
                    <a:pt x="166497" y="2620772"/>
                  </a:lnTo>
                  <a:lnTo>
                    <a:pt x="472059" y="2620772"/>
                  </a:lnTo>
                  <a:lnTo>
                    <a:pt x="472059" y="2633472"/>
                  </a:lnTo>
                  <a:lnTo>
                    <a:pt x="459359" y="2633472"/>
                  </a:lnTo>
                  <a:lnTo>
                    <a:pt x="459359" y="327914"/>
                  </a:lnTo>
                  <a:cubicBezTo>
                    <a:pt x="459359" y="320929"/>
                    <a:pt x="465074" y="315214"/>
                    <a:pt x="472059" y="315214"/>
                  </a:cubicBezTo>
                  <a:lnTo>
                    <a:pt x="624967" y="315214"/>
                  </a:lnTo>
                  <a:lnTo>
                    <a:pt x="624967" y="327914"/>
                  </a:lnTo>
                  <a:lnTo>
                    <a:pt x="615823" y="336804"/>
                  </a:lnTo>
                  <a:lnTo>
                    <a:pt x="310134" y="21590"/>
                  </a:lnTo>
                  <a:lnTo>
                    <a:pt x="319278" y="12700"/>
                  </a:lnTo>
                  <a:lnTo>
                    <a:pt x="328422" y="21590"/>
                  </a:lnTo>
                  <a:lnTo>
                    <a:pt x="22860" y="336804"/>
                  </a:lnTo>
                  <a:close/>
                </a:path>
              </a:pathLst>
            </a:custGeom>
            <a:solidFill>
              <a:srgbClr val="44546A"/>
            </a:solidFill>
          </p:spPr>
          <p:txBody>
            <a:bodyPr/>
            <a:lstStyle/>
            <a:p>
              <a:endParaRPr lang="en-IL"/>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What is docker - technical aspect</a:t>
              </a:r>
            </a:p>
          </p:txBody>
        </p:sp>
      </p:grpSp>
      <p:grpSp>
        <p:nvGrpSpPr>
          <p:cNvPr id="5" name="Group 5"/>
          <p:cNvGrpSpPr/>
          <p:nvPr/>
        </p:nvGrpSpPr>
        <p:grpSpPr>
          <a:xfrm>
            <a:off x="548620" y="2948940"/>
            <a:ext cx="16353922" cy="5471539"/>
            <a:chOff x="0" y="0"/>
            <a:chExt cx="21805229" cy="7295386"/>
          </a:xfrm>
        </p:grpSpPr>
        <p:sp>
          <p:nvSpPr>
            <p:cNvPr id="6" name="Freeform 6"/>
            <p:cNvSpPr/>
            <p:nvPr/>
          </p:nvSpPr>
          <p:spPr>
            <a:xfrm>
              <a:off x="0" y="0"/>
              <a:ext cx="21805229" cy="7295386"/>
            </a:xfrm>
            <a:custGeom>
              <a:avLst/>
              <a:gdLst/>
              <a:ahLst/>
              <a:cxnLst/>
              <a:rect l="l" t="t" r="r" b="b"/>
              <a:pathLst>
                <a:path w="21805229" h="7295386">
                  <a:moveTo>
                    <a:pt x="0" y="0"/>
                  </a:moveTo>
                  <a:lnTo>
                    <a:pt x="21805229" y="0"/>
                  </a:lnTo>
                  <a:lnTo>
                    <a:pt x="21805229" y="7295386"/>
                  </a:lnTo>
                  <a:lnTo>
                    <a:pt x="0" y="7295386"/>
                  </a:lnTo>
                  <a:close/>
                </a:path>
              </a:pathLst>
            </a:custGeom>
            <a:solidFill>
              <a:srgbClr val="000000">
                <a:alpha val="0"/>
              </a:srgbClr>
            </a:solidFill>
          </p:spPr>
          <p:txBody>
            <a:bodyPr/>
            <a:lstStyle/>
            <a:p>
              <a:endParaRPr lang="en-IL"/>
            </a:p>
          </p:txBody>
        </p:sp>
        <p:sp>
          <p:nvSpPr>
            <p:cNvPr id="7" name="TextBox 7"/>
            <p:cNvSpPr txBox="1"/>
            <p:nvPr/>
          </p:nvSpPr>
          <p:spPr>
            <a:xfrm>
              <a:off x="0" y="-314325"/>
              <a:ext cx="21805229" cy="7609711"/>
            </a:xfrm>
            <a:prstGeom prst="rect">
              <a:avLst/>
            </a:prstGeom>
          </p:spPr>
          <p:txBody>
            <a:bodyPr lIns="0" tIns="0" rIns="0" bIns="0" rtlCol="0" anchor="ctr"/>
            <a:lstStyle/>
            <a:p>
              <a:pPr algn="l">
                <a:lnSpc>
                  <a:spcPts val="6582"/>
                </a:lnSpc>
              </a:pPr>
              <a:r>
                <a:rPr lang="en-US" sz="3200">
                  <a:solidFill>
                    <a:srgbClr val="254356"/>
                  </a:solidFill>
                  <a:latin typeface="Calibri (MS)"/>
                  <a:ea typeface="Calibri (MS)"/>
                  <a:cs typeface="Calibri (MS)"/>
                  <a:sym typeface="Calibri (MS)"/>
                </a:rPr>
                <a:t>Client - Server Architecture</a:t>
              </a:r>
            </a:p>
            <a:p>
              <a:pPr algn="l">
                <a:lnSpc>
                  <a:spcPts val="6582"/>
                </a:lnSpc>
              </a:pPr>
              <a:r>
                <a:rPr lang="en-US" sz="3200">
                  <a:solidFill>
                    <a:srgbClr val="254356"/>
                  </a:solidFill>
                  <a:latin typeface="Calibri (MS)"/>
                  <a:ea typeface="Calibri (MS)"/>
                  <a:cs typeface="Calibri (MS)"/>
                  <a:sym typeface="Calibri (MS)"/>
                </a:rPr>
                <a:t>Client talks with the Docker Daemon</a:t>
              </a:r>
            </a:p>
            <a:p>
              <a:pPr algn="l">
                <a:lnSpc>
                  <a:spcPts val="6582"/>
                </a:lnSpc>
              </a:pPr>
              <a:r>
                <a:rPr lang="en-US" sz="3200">
                  <a:solidFill>
                    <a:srgbClr val="254356"/>
                  </a:solidFill>
                  <a:latin typeface="Calibri (MS)"/>
                  <a:ea typeface="Calibri (MS)"/>
                  <a:cs typeface="Calibri (MS)"/>
                  <a:sym typeface="Calibri (MS)"/>
                </a:rPr>
                <a:t>Docker Daemon do the heavy part: Building, Running and distributing Docker Containers.</a:t>
              </a:r>
            </a:p>
            <a:p>
              <a:pPr algn="l">
                <a:lnSpc>
                  <a:spcPts val="6582"/>
                </a:lnSpc>
              </a:pPr>
              <a:r>
                <a:rPr lang="en-US" sz="3200">
                  <a:solidFill>
                    <a:srgbClr val="254356"/>
                  </a:solidFill>
                  <a:latin typeface="Calibri (MS)"/>
                  <a:ea typeface="Calibri (MS)"/>
                  <a:cs typeface="Calibri (MS)"/>
                  <a:sym typeface="Calibri (MS)"/>
                </a:rPr>
                <a:t>Most of the cases the Daemon and the Client run on the same system</a:t>
              </a:r>
            </a:p>
            <a:p>
              <a:pPr algn="l">
                <a:lnSpc>
                  <a:spcPts val="6582"/>
                </a:lnSpc>
              </a:pPr>
              <a:r>
                <a:rPr lang="en-US" sz="3200">
                  <a:solidFill>
                    <a:srgbClr val="254356"/>
                  </a:solidFill>
                  <a:latin typeface="Calibri (MS)"/>
                  <a:ea typeface="Calibri (MS)"/>
                  <a:cs typeface="Calibri (MS)"/>
                  <a:sym typeface="Calibri (MS)"/>
                </a:rPr>
                <a:t>There are some cases the Client will connect to a remote Docker daemon, the communication will be made by Rest API, over UNIX sockets or network interface.</a:t>
              </a:r>
            </a:p>
            <a:p>
              <a:pPr algn="l">
                <a:lnSpc>
                  <a:spcPts val="4416"/>
                </a:lnSpc>
              </a:pPr>
              <a:endParaRPr lang="en-US" sz="3200">
                <a:solidFill>
                  <a:srgbClr val="254356"/>
                </a:solidFill>
                <a:latin typeface="Calibri (MS)"/>
                <a:ea typeface="Calibri (MS)"/>
                <a:cs typeface="Calibri (MS)"/>
                <a:sym typeface="Calibri (M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34650" y="3216750"/>
            <a:ext cx="10319608" cy="5451652"/>
            <a:chOff x="0" y="0"/>
            <a:chExt cx="13759477" cy="7268869"/>
          </a:xfrm>
        </p:grpSpPr>
        <p:sp>
          <p:nvSpPr>
            <p:cNvPr id="3" name="Freeform 3"/>
            <p:cNvSpPr/>
            <p:nvPr/>
          </p:nvSpPr>
          <p:spPr>
            <a:xfrm>
              <a:off x="0" y="0"/>
              <a:ext cx="13759435" cy="7268845"/>
            </a:xfrm>
            <a:custGeom>
              <a:avLst/>
              <a:gdLst/>
              <a:ahLst/>
              <a:cxnLst/>
              <a:rect l="l" t="t" r="r" b="b"/>
              <a:pathLst>
                <a:path w="13759435" h="7268845">
                  <a:moveTo>
                    <a:pt x="0" y="0"/>
                  </a:moveTo>
                  <a:lnTo>
                    <a:pt x="13759435" y="0"/>
                  </a:lnTo>
                  <a:lnTo>
                    <a:pt x="13759435" y="7268845"/>
                  </a:lnTo>
                  <a:lnTo>
                    <a:pt x="0" y="7268845"/>
                  </a:lnTo>
                  <a:lnTo>
                    <a:pt x="0" y="0"/>
                  </a:lnTo>
                  <a:close/>
                </a:path>
              </a:pathLst>
            </a:custGeom>
            <a:blipFill>
              <a:blip r:embed="rId2"/>
              <a:stretch>
                <a:fillRect/>
              </a:stretch>
            </a:blipFill>
          </p:spPr>
          <p:txBody>
            <a:bodyPr/>
            <a:lstStyle/>
            <a:p>
              <a:endParaRPr lang="en-IL"/>
            </a:p>
          </p:txBody>
        </p:sp>
      </p:grpSp>
      <p:grpSp>
        <p:nvGrpSpPr>
          <p:cNvPr id="4" name="Group 4"/>
          <p:cNvGrpSpPr/>
          <p:nvPr/>
        </p:nvGrpSpPr>
        <p:grpSpPr>
          <a:xfrm>
            <a:off x="323650" y="216150"/>
            <a:ext cx="14173200" cy="1171200"/>
            <a:chOff x="0" y="0"/>
            <a:chExt cx="18897600" cy="1561600"/>
          </a:xfrm>
        </p:grpSpPr>
        <p:sp>
          <p:nvSpPr>
            <p:cNvPr id="5" name="Freeform 5"/>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6" name="TextBox 6"/>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Architecture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a:t>
              </a:r>
            </a:p>
          </p:txBody>
        </p:sp>
      </p:grpSp>
      <p:grpSp>
        <p:nvGrpSpPr>
          <p:cNvPr id="5" name="Group 5"/>
          <p:cNvGrpSpPr/>
          <p:nvPr/>
        </p:nvGrpSpPr>
        <p:grpSpPr>
          <a:xfrm>
            <a:off x="1611082" y="2207318"/>
            <a:ext cx="4896000" cy="4981218"/>
            <a:chOff x="0" y="0"/>
            <a:chExt cx="6528000" cy="6641624"/>
          </a:xfrm>
        </p:grpSpPr>
        <p:sp>
          <p:nvSpPr>
            <p:cNvPr id="6" name="Freeform 6"/>
            <p:cNvSpPr/>
            <p:nvPr/>
          </p:nvSpPr>
          <p:spPr>
            <a:xfrm>
              <a:off x="0" y="0"/>
              <a:ext cx="6528000" cy="6641624"/>
            </a:xfrm>
            <a:custGeom>
              <a:avLst/>
              <a:gdLst/>
              <a:ahLst/>
              <a:cxnLst/>
              <a:rect l="l" t="t" r="r" b="b"/>
              <a:pathLst>
                <a:path w="6528000" h="6641624">
                  <a:moveTo>
                    <a:pt x="0" y="0"/>
                  </a:moveTo>
                  <a:lnTo>
                    <a:pt x="6528000" y="0"/>
                  </a:lnTo>
                  <a:lnTo>
                    <a:pt x="6528000" y="6641624"/>
                  </a:lnTo>
                  <a:lnTo>
                    <a:pt x="0" y="6641624"/>
                  </a:lnTo>
                  <a:close/>
                </a:path>
              </a:pathLst>
            </a:custGeom>
            <a:solidFill>
              <a:srgbClr val="000000">
                <a:alpha val="0"/>
              </a:srgbClr>
            </a:solidFill>
          </p:spPr>
          <p:txBody>
            <a:bodyPr/>
            <a:lstStyle/>
            <a:p>
              <a:endParaRPr lang="en-IL"/>
            </a:p>
          </p:txBody>
        </p:sp>
        <p:sp>
          <p:nvSpPr>
            <p:cNvPr id="7" name="TextBox 7"/>
            <p:cNvSpPr txBox="1"/>
            <p:nvPr/>
          </p:nvSpPr>
          <p:spPr>
            <a:xfrm>
              <a:off x="0" y="-238125"/>
              <a:ext cx="6528000" cy="6879749"/>
            </a:xfrm>
            <a:prstGeom prst="rect">
              <a:avLst/>
            </a:prstGeom>
          </p:spPr>
          <p:txBody>
            <a:bodyPr lIns="0" tIns="0" rIns="0" bIns="0" rtlCol="0" anchor="ctr"/>
            <a:lstStyle/>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Engine</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Daemon</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(Docker) Client</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Docker Registries</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Docker Objects</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Machine</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Compose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Engine </a:t>
              </a:r>
            </a:p>
          </p:txBody>
        </p:sp>
      </p:grpSp>
      <p:grpSp>
        <p:nvGrpSpPr>
          <p:cNvPr id="5" name="Group 5"/>
          <p:cNvGrpSpPr/>
          <p:nvPr/>
        </p:nvGrpSpPr>
        <p:grpSpPr>
          <a:xfrm>
            <a:off x="323650" y="2157464"/>
            <a:ext cx="17330015" cy="3952793"/>
            <a:chOff x="0" y="0"/>
            <a:chExt cx="23106687" cy="5270390"/>
          </a:xfrm>
        </p:grpSpPr>
        <p:sp>
          <p:nvSpPr>
            <p:cNvPr id="6" name="Freeform 6"/>
            <p:cNvSpPr/>
            <p:nvPr/>
          </p:nvSpPr>
          <p:spPr>
            <a:xfrm>
              <a:off x="0" y="0"/>
              <a:ext cx="23106687" cy="5270390"/>
            </a:xfrm>
            <a:custGeom>
              <a:avLst/>
              <a:gdLst/>
              <a:ahLst/>
              <a:cxnLst/>
              <a:rect l="l" t="t" r="r" b="b"/>
              <a:pathLst>
                <a:path w="23106687" h="5270390">
                  <a:moveTo>
                    <a:pt x="0" y="0"/>
                  </a:moveTo>
                  <a:lnTo>
                    <a:pt x="23106687" y="0"/>
                  </a:lnTo>
                  <a:lnTo>
                    <a:pt x="23106687" y="5270390"/>
                  </a:lnTo>
                  <a:lnTo>
                    <a:pt x="0" y="5270390"/>
                  </a:lnTo>
                  <a:close/>
                </a:path>
              </a:pathLst>
            </a:custGeom>
            <a:solidFill>
              <a:srgbClr val="000000">
                <a:alpha val="0"/>
              </a:srgbClr>
            </a:solidFill>
          </p:spPr>
          <p:txBody>
            <a:bodyPr/>
            <a:lstStyle/>
            <a:p>
              <a:endParaRPr lang="en-IL"/>
            </a:p>
          </p:txBody>
        </p:sp>
        <p:sp>
          <p:nvSpPr>
            <p:cNvPr id="7" name="TextBox 7"/>
            <p:cNvSpPr txBox="1"/>
            <p:nvPr/>
          </p:nvSpPr>
          <p:spPr>
            <a:xfrm>
              <a:off x="0" y="-314325"/>
              <a:ext cx="23106687" cy="5584715"/>
            </a:xfrm>
            <a:prstGeom prst="rect">
              <a:avLst/>
            </a:prstGeom>
          </p:spPr>
          <p:txBody>
            <a:bodyPr lIns="0" tIns="0" rIns="0" bIns="0" rtlCol="0" anchor="ctr"/>
            <a:lstStyle/>
            <a:p>
              <a:pPr marL="1096010" lvl="1" indent="-548005" algn="l">
                <a:lnSpc>
                  <a:spcPts val="6582"/>
                </a:lnSpc>
                <a:buFont typeface="Arial"/>
                <a:buChar char="•"/>
              </a:pPr>
              <a:r>
                <a:rPr lang="en-US" sz="3200">
                  <a:solidFill>
                    <a:srgbClr val="254356"/>
                  </a:solidFill>
                  <a:latin typeface="Calibri (MS)"/>
                  <a:ea typeface="Calibri (MS)"/>
                  <a:cs typeface="Calibri (MS)"/>
                  <a:sym typeface="Calibri (MS)"/>
                </a:rPr>
                <a:t>A server which is a type of long-running program called a daemon process (the dockerd command).</a:t>
              </a:r>
            </a:p>
            <a:p>
              <a:pPr marL="1095654" lvl="1" indent="-547827" algn="l">
                <a:lnSpc>
                  <a:spcPts val="6582"/>
                </a:lnSpc>
                <a:buFont typeface="Arial"/>
                <a:buChar char="•"/>
              </a:pPr>
              <a:r>
                <a:rPr lang="en-US" sz="3200">
                  <a:solidFill>
                    <a:srgbClr val="254356"/>
                  </a:solidFill>
                  <a:latin typeface="Calibri (MS)"/>
                  <a:ea typeface="Calibri (MS)"/>
                  <a:cs typeface="Calibri (MS)"/>
                  <a:sym typeface="Calibri (MS)"/>
                </a:rPr>
                <a:t>A REST API which specifies interfaces that programs can use to talk to the daemon and instruct it what to do.</a:t>
              </a:r>
            </a:p>
            <a:p>
              <a:pPr marL="1096010" lvl="1" indent="-548005" algn="l">
                <a:lnSpc>
                  <a:spcPts val="6582"/>
                </a:lnSpc>
                <a:buFont typeface="Arial"/>
                <a:buChar char="•"/>
              </a:pPr>
              <a:r>
                <a:rPr lang="en-US" sz="3200">
                  <a:solidFill>
                    <a:srgbClr val="254356"/>
                  </a:solidFill>
                  <a:latin typeface="Calibri (MS)"/>
                  <a:ea typeface="Calibri (MS)"/>
                  <a:cs typeface="Calibri (MS)"/>
                  <a:sym typeface="Calibri (MS)"/>
                </a:rPr>
                <a:t>A command line interface (CLI) client (the docker command).</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043738"/>
            <a:ext cx="17478000" cy="3504000"/>
            <a:chOff x="0" y="0"/>
            <a:chExt cx="23304000" cy="4672000"/>
          </a:xfrm>
        </p:grpSpPr>
        <p:sp>
          <p:nvSpPr>
            <p:cNvPr id="3" name="Freeform 3"/>
            <p:cNvSpPr/>
            <p:nvPr/>
          </p:nvSpPr>
          <p:spPr>
            <a:xfrm>
              <a:off x="0" y="0"/>
              <a:ext cx="23304001" cy="4672000"/>
            </a:xfrm>
            <a:custGeom>
              <a:avLst/>
              <a:gdLst/>
              <a:ahLst/>
              <a:cxnLst/>
              <a:rect l="l" t="t" r="r" b="b"/>
              <a:pathLst>
                <a:path w="23304001" h="4672000">
                  <a:moveTo>
                    <a:pt x="0" y="0"/>
                  </a:moveTo>
                  <a:lnTo>
                    <a:pt x="23304001" y="0"/>
                  </a:lnTo>
                  <a:lnTo>
                    <a:pt x="23304001" y="4672000"/>
                  </a:lnTo>
                  <a:lnTo>
                    <a:pt x="0" y="4672000"/>
                  </a:lnTo>
                  <a:close/>
                </a:path>
              </a:pathLst>
            </a:custGeom>
            <a:solidFill>
              <a:srgbClr val="000000">
                <a:alpha val="0"/>
              </a:srgbClr>
            </a:solidFill>
          </p:spPr>
          <p:txBody>
            <a:bodyPr/>
            <a:lstStyle/>
            <a:p>
              <a:endParaRPr lang="en-IL"/>
            </a:p>
          </p:txBody>
        </p:sp>
        <p:sp>
          <p:nvSpPr>
            <p:cNvPr id="4" name="TextBox 4"/>
            <p:cNvSpPr txBox="1"/>
            <p:nvPr/>
          </p:nvSpPr>
          <p:spPr>
            <a:xfrm>
              <a:off x="0" y="-314325"/>
              <a:ext cx="23304000" cy="4986325"/>
            </a:xfrm>
            <a:prstGeom prst="rect">
              <a:avLst/>
            </a:prstGeom>
          </p:spPr>
          <p:txBody>
            <a:bodyPr lIns="0" tIns="0" rIns="0" bIns="0" rtlCol="0" anchor="ctr"/>
            <a:lstStyle/>
            <a:p>
              <a:pPr marL="1095655" lvl="1" indent="-547828" algn="l">
                <a:lnSpc>
                  <a:spcPts val="6582"/>
                </a:lnSpc>
                <a:buFont typeface="Arial"/>
                <a:buChar char="•"/>
              </a:pPr>
              <a:r>
                <a:rPr lang="en-US" sz="3200">
                  <a:solidFill>
                    <a:srgbClr val="254356"/>
                  </a:solidFill>
                  <a:latin typeface="Calibri (MS)"/>
                  <a:ea typeface="Calibri (MS)"/>
                  <a:cs typeface="Calibri (MS)"/>
                  <a:sym typeface="Calibri (MS)"/>
                </a:rPr>
                <a:t>It’s the main background process that runs on your system.</a:t>
              </a:r>
            </a:p>
            <a:p>
              <a:pPr marL="1095655" lvl="1" indent="-547828" algn="l">
                <a:lnSpc>
                  <a:spcPts val="6582"/>
                </a:lnSpc>
                <a:buFont typeface="Arial"/>
                <a:buChar char="•"/>
              </a:pPr>
              <a:r>
                <a:rPr lang="en-US" sz="3200">
                  <a:solidFill>
                    <a:srgbClr val="254356"/>
                  </a:solidFill>
                  <a:latin typeface="Calibri (MS)"/>
                  <a:ea typeface="Calibri (MS)"/>
                  <a:cs typeface="Calibri (MS)"/>
                  <a:sym typeface="Calibri (MS)"/>
                </a:rPr>
                <a:t>Listens for Docker API requests (from CLI or SDKs).</a:t>
              </a:r>
            </a:p>
            <a:p>
              <a:pPr marL="1095655" lvl="1" indent="-547828" algn="l">
                <a:lnSpc>
                  <a:spcPts val="6582"/>
                </a:lnSpc>
                <a:buFont typeface="Arial"/>
                <a:buChar char="•"/>
              </a:pPr>
              <a:r>
                <a:rPr lang="en-US" sz="3200">
                  <a:solidFill>
                    <a:srgbClr val="254356"/>
                  </a:solidFill>
                  <a:latin typeface="Calibri (MS)"/>
                  <a:ea typeface="Calibri (MS)"/>
                  <a:cs typeface="Calibri (MS)"/>
                  <a:sym typeface="Calibri (MS)"/>
                </a:rPr>
                <a:t>Creates, manages, and runs containers.</a:t>
              </a:r>
            </a:p>
            <a:p>
              <a:pPr marL="1095654" lvl="1" indent="-547827" algn="l">
                <a:lnSpc>
                  <a:spcPts val="6582"/>
                </a:lnSpc>
                <a:buFont typeface="Arial"/>
                <a:buChar char="•"/>
              </a:pPr>
              <a:r>
                <a:rPr lang="en-US" sz="3200">
                  <a:solidFill>
                    <a:srgbClr val="254356"/>
                  </a:solidFill>
                  <a:latin typeface="Calibri (MS)"/>
                  <a:ea typeface="Calibri (MS)"/>
                  <a:cs typeface="Calibri (MS)"/>
                  <a:sym typeface="Calibri (MS)"/>
                </a:rPr>
                <a:t>Binary name: dockerd.</a:t>
              </a:r>
            </a:p>
          </p:txBody>
        </p:sp>
      </p:grpSp>
      <p:grpSp>
        <p:nvGrpSpPr>
          <p:cNvPr id="5" name="Group 5"/>
          <p:cNvGrpSpPr/>
          <p:nvPr/>
        </p:nvGrpSpPr>
        <p:grpSpPr>
          <a:xfrm>
            <a:off x="323650" y="216150"/>
            <a:ext cx="14173200" cy="1210196"/>
            <a:chOff x="0" y="0"/>
            <a:chExt cx="18897600" cy="1613595"/>
          </a:xfrm>
        </p:grpSpPr>
        <p:sp>
          <p:nvSpPr>
            <p:cNvPr id="6" name="Freeform 6"/>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Daemon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Client</a:t>
              </a:r>
            </a:p>
          </p:txBody>
        </p:sp>
      </p:grpSp>
      <p:grpSp>
        <p:nvGrpSpPr>
          <p:cNvPr id="5" name="Group 5"/>
          <p:cNvGrpSpPr/>
          <p:nvPr/>
        </p:nvGrpSpPr>
        <p:grpSpPr>
          <a:xfrm>
            <a:off x="324928" y="3400050"/>
            <a:ext cx="17478000" cy="3504000"/>
            <a:chOff x="0" y="0"/>
            <a:chExt cx="23304000" cy="4672000"/>
          </a:xfrm>
        </p:grpSpPr>
        <p:sp>
          <p:nvSpPr>
            <p:cNvPr id="6" name="Freeform 6"/>
            <p:cNvSpPr/>
            <p:nvPr/>
          </p:nvSpPr>
          <p:spPr>
            <a:xfrm>
              <a:off x="0" y="0"/>
              <a:ext cx="23304001" cy="4672000"/>
            </a:xfrm>
            <a:custGeom>
              <a:avLst/>
              <a:gdLst/>
              <a:ahLst/>
              <a:cxnLst/>
              <a:rect l="l" t="t" r="r" b="b"/>
              <a:pathLst>
                <a:path w="23304001" h="4672000">
                  <a:moveTo>
                    <a:pt x="0" y="0"/>
                  </a:moveTo>
                  <a:lnTo>
                    <a:pt x="23304001" y="0"/>
                  </a:lnTo>
                  <a:lnTo>
                    <a:pt x="23304001" y="4672000"/>
                  </a:lnTo>
                  <a:lnTo>
                    <a:pt x="0" y="4672000"/>
                  </a:lnTo>
                  <a:close/>
                </a:path>
              </a:pathLst>
            </a:custGeom>
            <a:solidFill>
              <a:srgbClr val="000000">
                <a:alpha val="0"/>
              </a:srgbClr>
            </a:solidFill>
          </p:spPr>
          <p:txBody>
            <a:bodyPr/>
            <a:lstStyle/>
            <a:p>
              <a:endParaRPr lang="en-IL"/>
            </a:p>
          </p:txBody>
        </p:sp>
        <p:sp>
          <p:nvSpPr>
            <p:cNvPr id="7" name="TextBox 7"/>
            <p:cNvSpPr txBox="1"/>
            <p:nvPr/>
          </p:nvSpPr>
          <p:spPr>
            <a:xfrm>
              <a:off x="0" y="-285750"/>
              <a:ext cx="23304000" cy="4957750"/>
            </a:xfrm>
            <a:prstGeom prst="rect">
              <a:avLst/>
            </a:prstGeom>
          </p:spPr>
          <p:txBody>
            <a:bodyPr lIns="0" tIns="0" rIns="0" bIns="0" rtlCol="0" anchor="ctr"/>
            <a:lstStyle/>
            <a:p>
              <a:pPr marL="999490" lvl="1" indent="-499745" algn="l">
                <a:lnSpc>
                  <a:spcPts val="5759"/>
                </a:lnSpc>
                <a:buFont typeface="Arial"/>
                <a:buChar char="•"/>
              </a:pPr>
              <a:r>
                <a:rPr lang="en-US" sz="2799">
                  <a:solidFill>
                    <a:srgbClr val="254356"/>
                  </a:solidFill>
                  <a:latin typeface="Arial"/>
                  <a:ea typeface="Arial"/>
                  <a:cs typeface="Arial"/>
                  <a:sym typeface="Arial"/>
                </a:rPr>
                <a:t>The Docker client (docker) is the primary way that many Docker users interact with Docker. When you use commands such as docker run, the client sends these commands to dockerd, which carries them out. The docker command uses the Docker API.</a:t>
              </a:r>
            </a:p>
            <a:p>
              <a:pPr marL="999235" lvl="1" indent="-499618" algn="l">
                <a:lnSpc>
                  <a:spcPts val="5759"/>
                </a:lnSpc>
                <a:buFont typeface="Arial"/>
                <a:buChar char="•"/>
              </a:pPr>
              <a:r>
                <a:rPr lang="en-US" sz="2799">
                  <a:solidFill>
                    <a:srgbClr val="254356"/>
                  </a:solidFill>
                  <a:latin typeface="Arial"/>
                  <a:ea typeface="Arial"/>
                  <a:cs typeface="Arial"/>
                  <a:sym typeface="Arial"/>
                </a:rPr>
                <a:t>Docker client can communicate with more than one Daemon</a:t>
              </a:r>
            </a:p>
            <a:p>
              <a:pPr marL="999235" lvl="1" indent="-499618" algn="l">
                <a:lnSpc>
                  <a:spcPts val="5759"/>
                </a:lnSpc>
                <a:buFont typeface="Arial"/>
                <a:buChar char="•"/>
              </a:pPr>
              <a:r>
                <a:rPr lang="en-US" sz="2799">
                  <a:solidFill>
                    <a:srgbClr val="254356"/>
                  </a:solidFill>
                  <a:latin typeface="Arial"/>
                  <a:ea typeface="Arial"/>
                  <a:cs typeface="Arial"/>
                  <a:sym typeface="Arial"/>
                </a:rPr>
                <a:t>Ex - Docker Desktop / Rancher Desktop</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Registry</a:t>
              </a:r>
            </a:p>
          </p:txBody>
        </p:sp>
      </p:grpSp>
      <p:grpSp>
        <p:nvGrpSpPr>
          <p:cNvPr id="5" name="Group 5"/>
          <p:cNvGrpSpPr/>
          <p:nvPr/>
        </p:nvGrpSpPr>
        <p:grpSpPr>
          <a:xfrm>
            <a:off x="405000" y="2386510"/>
            <a:ext cx="17478000" cy="4950000"/>
            <a:chOff x="0" y="0"/>
            <a:chExt cx="23304000" cy="6600000"/>
          </a:xfrm>
        </p:grpSpPr>
        <p:sp>
          <p:nvSpPr>
            <p:cNvPr id="6" name="Freeform 6"/>
            <p:cNvSpPr/>
            <p:nvPr/>
          </p:nvSpPr>
          <p:spPr>
            <a:xfrm>
              <a:off x="0" y="0"/>
              <a:ext cx="23304001" cy="6600000"/>
            </a:xfrm>
            <a:custGeom>
              <a:avLst/>
              <a:gdLst/>
              <a:ahLst/>
              <a:cxnLst/>
              <a:rect l="l" t="t" r="r" b="b"/>
              <a:pathLst>
                <a:path w="23304001" h="6600000">
                  <a:moveTo>
                    <a:pt x="0" y="0"/>
                  </a:moveTo>
                  <a:lnTo>
                    <a:pt x="23304001" y="0"/>
                  </a:lnTo>
                  <a:lnTo>
                    <a:pt x="23304001" y="6600000"/>
                  </a:lnTo>
                  <a:lnTo>
                    <a:pt x="0" y="6600000"/>
                  </a:lnTo>
                  <a:close/>
                </a:path>
              </a:pathLst>
            </a:custGeom>
            <a:solidFill>
              <a:srgbClr val="000000">
                <a:alpha val="0"/>
              </a:srgbClr>
            </a:solidFill>
          </p:spPr>
          <p:txBody>
            <a:bodyPr/>
            <a:lstStyle/>
            <a:p>
              <a:endParaRPr lang="en-IL"/>
            </a:p>
          </p:txBody>
        </p:sp>
        <p:sp>
          <p:nvSpPr>
            <p:cNvPr id="7" name="TextBox 7"/>
            <p:cNvSpPr txBox="1"/>
            <p:nvPr/>
          </p:nvSpPr>
          <p:spPr>
            <a:xfrm>
              <a:off x="0" y="-285750"/>
              <a:ext cx="23304000" cy="6885750"/>
            </a:xfrm>
            <a:prstGeom prst="rect">
              <a:avLst/>
            </a:prstGeom>
          </p:spPr>
          <p:txBody>
            <a:bodyPr lIns="0" tIns="0" rIns="0" bIns="0" rtlCol="0" anchor="ctr"/>
            <a:lstStyle/>
            <a:p>
              <a:pPr marL="999490" lvl="1" indent="-499745" algn="l">
                <a:lnSpc>
                  <a:spcPts val="5759"/>
                </a:lnSpc>
                <a:buFont typeface="Arial"/>
                <a:buChar char="•"/>
              </a:pPr>
              <a:r>
                <a:rPr lang="en-US" sz="2799">
                  <a:solidFill>
                    <a:srgbClr val="254356"/>
                  </a:solidFill>
                  <a:latin typeface="Arial"/>
                  <a:ea typeface="Arial"/>
                  <a:cs typeface="Arial"/>
                  <a:sym typeface="Arial"/>
                </a:rPr>
                <a:t>A Docker registry stores Docker images. Docker Hub and Docker Cloud are public registries that anyone can use, and Docker is configured to look for images on Docker Hub by default. You can even run your own private registry.</a:t>
              </a:r>
            </a:p>
            <a:p>
              <a:pPr marL="999490" lvl="1" indent="-499745" algn="l">
                <a:lnSpc>
                  <a:spcPts val="5759"/>
                </a:lnSpc>
                <a:buFont typeface="Arial"/>
                <a:buChar char="•"/>
              </a:pPr>
              <a:r>
                <a:rPr lang="en-US" sz="2799">
                  <a:solidFill>
                    <a:srgbClr val="254356"/>
                  </a:solidFill>
                  <a:latin typeface="Arial"/>
                  <a:ea typeface="Arial"/>
                  <a:cs typeface="Arial"/>
                  <a:sym typeface="Arial"/>
                </a:rPr>
                <a:t>When one use “docker pull / push / run” commands, the required images are pulled from the configured registry. </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Docker Objects</a:t>
              </a:r>
            </a:p>
          </p:txBody>
        </p:sp>
      </p:grpSp>
      <p:grpSp>
        <p:nvGrpSpPr>
          <p:cNvPr id="5" name="Group 5"/>
          <p:cNvGrpSpPr/>
          <p:nvPr/>
        </p:nvGrpSpPr>
        <p:grpSpPr>
          <a:xfrm>
            <a:off x="560150" y="2067600"/>
            <a:ext cx="4318800" cy="665226"/>
            <a:chOff x="0" y="0"/>
            <a:chExt cx="5758400" cy="886968"/>
          </a:xfrm>
        </p:grpSpPr>
        <p:sp>
          <p:nvSpPr>
            <p:cNvPr id="6" name="Freeform 6"/>
            <p:cNvSpPr/>
            <p:nvPr/>
          </p:nvSpPr>
          <p:spPr>
            <a:xfrm>
              <a:off x="0" y="0"/>
              <a:ext cx="5758400" cy="886968"/>
            </a:xfrm>
            <a:custGeom>
              <a:avLst/>
              <a:gdLst/>
              <a:ahLst/>
              <a:cxnLst/>
              <a:rect l="l" t="t" r="r" b="b"/>
              <a:pathLst>
                <a:path w="5758400" h="886968">
                  <a:moveTo>
                    <a:pt x="0" y="0"/>
                  </a:moveTo>
                  <a:lnTo>
                    <a:pt x="5758400" y="0"/>
                  </a:lnTo>
                  <a:lnTo>
                    <a:pt x="5758400" y="886968"/>
                  </a:lnTo>
                  <a:lnTo>
                    <a:pt x="0" y="886968"/>
                  </a:lnTo>
                  <a:close/>
                </a:path>
              </a:pathLst>
            </a:custGeom>
            <a:solidFill>
              <a:srgbClr val="000000">
                <a:alpha val="0"/>
              </a:srgbClr>
            </a:solidFill>
          </p:spPr>
          <p:txBody>
            <a:bodyPr/>
            <a:lstStyle/>
            <a:p>
              <a:endParaRPr lang="en-IL"/>
            </a:p>
          </p:txBody>
        </p:sp>
        <p:sp>
          <p:nvSpPr>
            <p:cNvPr id="7" name="TextBox 7"/>
            <p:cNvSpPr txBox="1"/>
            <p:nvPr/>
          </p:nvSpPr>
          <p:spPr>
            <a:xfrm>
              <a:off x="0" y="-133350"/>
              <a:ext cx="5758400" cy="1020318"/>
            </a:xfrm>
            <a:prstGeom prst="rect">
              <a:avLst/>
            </a:prstGeom>
          </p:spPr>
          <p:txBody>
            <a:bodyPr lIns="0" tIns="0" rIns="0" bIns="0" rtlCol="0" anchor="ctr"/>
            <a:lstStyle/>
            <a:p>
              <a:pPr algn="l">
                <a:lnSpc>
                  <a:spcPts val="4967"/>
                </a:lnSpc>
              </a:pPr>
              <a:r>
                <a:rPr lang="en-US" sz="3600">
                  <a:solidFill>
                    <a:srgbClr val="254356"/>
                  </a:solidFill>
                  <a:latin typeface="Arial"/>
                  <a:ea typeface="Arial"/>
                  <a:cs typeface="Arial"/>
                  <a:sym typeface="Arial"/>
                </a:rPr>
                <a:t>Images</a:t>
              </a:r>
            </a:p>
          </p:txBody>
        </p:sp>
      </p:grpSp>
      <p:sp>
        <p:nvSpPr>
          <p:cNvPr id="8" name="TextBox 8"/>
          <p:cNvSpPr txBox="1"/>
          <p:nvPr/>
        </p:nvSpPr>
        <p:spPr>
          <a:xfrm>
            <a:off x="647300" y="2987955"/>
            <a:ext cx="17640700" cy="4324351"/>
          </a:xfrm>
          <a:prstGeom prst="rect">
            <a:avLst/>
          </a:prstGeom>
        </p:spPr>
        <p:txBody>
          <a:bodyPr lIns="0" tIns="0" rIns="0" bIns="0" rtlCol="0" anchor="t">
            <a:spAutoFit/>
          </a:bodyPr>
          <a:lstStyle/>
          <a:p>
            <a:pPr marL="999488" lvl="1" indent="-499744" algn="l">
              <a:lnSpc>
                <a:spcPts val="5759"/>
              </a:lnSpc>
              <a:spcBef>
                <a:spcPct val="0"/>
              </a:spcBef>
              <a:buFont typeface="Arial"/>
              <a:buChar char="•"/>
            </a:pPr>
            <a:r>
              <a:rPr lang="en-US" sz="2799" u="none" strike="noStrike" dirty="0">
                <a:solidFill>
                  <a:srgbClr val="254356"/>
                </a:solidFill>
                <a:latin typeface="Arial"/>
                <a:ea typeface="Arial"/>
                <a:cs typeface="Arial"/>
                <a:sym typeface="Arial"/>
              </a:rPr>
              <a:t>Read Only template with instruction for creating a Docker Container. Often, an Image is based on another image with some additional customization. </a:t>
            </a:r>
          </a:p>
          <a:p>
            <a:pPr marL="999488" lvl="1" indent="-499744" algn="l">
              <a:lnSpc>
                <a:spcPts val="5759"/>
              </a:lnSpc>
              <a:spcBef>
                <a:spcPct val="0"/>
              </a:spcBef>
              <a:buFont typeface="Arial"/>
              <a:buChar char="•"/>
            </a:pPr>
            <a:r>
              <a:rPr lang="en-US" sz="2799" u="none" strike="noStrike" dirty="0">
                <a:solidFill>
                  <a:srgbClr val="254356"/>
                </a:solidFill>
                <a:latin typeface="Arial"/>
                <a:ea typeface="Arial"/>
                <a:cs typeface="Arial"/>
                <a:sym typeface="Arial"/>
              </a:rPr>
              <a:t>Self own images that are fully created by you using </a:t>
            </a:r>
            <a:r>
              <a:rPr lang="en-US" sz="2799" u="none" strike="noStrike" dirty="0" err="1">
                <a:solidFill>
                  <a:srgbClr val="254356"/>
                </a:solidFill>
                <a:latin typeface="Arial"/>
                <a:ea typeface="Arial"/>
                <a:cs typeface="Arial"/>
                <a:sym typeface="Arial"/>
              </a:rPr>
              <a:t>DockerFile</a:t>
            </a:r>
            <a:r>
              <a:rPr lang="en-US" sz="2799" u="none" strike="noStrike" dirty="0">
                <a:solidFill>
                  <a:srgbClr val="254356"/>
                </a:solidFill>
                <a:latin typeface="Arial"/>
                <a:ea typeface="Arial"/>
                <a:cs typeface="Arial"/>
                <a:sym typeface="Arial"/>
              </a:rPr>
              <a:t> with a simple syntax where every instruction control a different Layer in the image. Once a change is made to a specific layer, a rebuild of the image will change only the updated layers. This what makes images small, fast and lightweight in compared to other virtualization solutions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423" y="494606"/>
            <a:ext cx="3453934" cy="1333119"/>
            <a:chOff x="0" y="0"/>
            <a:chExt cx="4605246" cy="1777492"/>
          </a:xfrm>
        </p:grpSpPr>
        <p:sp>
          <p:nvSpPr>
            <p:cNvPr id="3" name="Freeform 3"/>
            <p:cNvSpPr/>
            <p:nvPr/>
          </p:nvSpPr>
          <p:spPr>
            <a:xfrm>
              <a:off x="0" y="0"/>
              <a:ext cx="4605246" cy="1777492"/>
            </a:xfrm>
            <a:custGeom>
              <a:avLst/>
              <a:gdLst/>
              <a:ahLst/>
              <a:cxnLst/>
              <a:rect l="l" t="t" r="r" b="b"/>
              <a:pathLst>
                <a:path w="4605246" h="1777492">
                  <a:moveTo>
                    <a:pt x="0" y="0"/>
                  </a:moveTo>
                  <a:lnTo>
                    <a:pt x="4605246" y="0"/>
                  </a:lnTo>
                  <a:lnTo>
                    <a:pt x="4605246" y="1777492"/>
                  </a:lnTo>
                  <a:lnTo>
                    <a:pt x="0" y="1777492"/>
                  </a:lnTo>
                  <a:close/>
                </a:path>
              </a:pathLst>
            </a:custGeom>
            <a:solidFill>
              <a:srgbClr val="000000">
                <a:alpha val="0"/>
              </a:srgbClr>
            </a:solidFill>
          </p:spPr>
          <p:txBody>
            <a:bodyPr/>
            <a:lstStyle/>
            <a:p>
              <a:endParaRPr lang="en-IL"/>
            </a:p>
          </p:txBody>
        </p:sp>
        <p:sp>
          <p:nvSpPr>
            <p:cNvPr id="4" name="TextBox 4"/>
            <p:cNvSpPr txBox="1"/>
            <p:nvPr/>
          </p:nvSpPr>
          <p:spPr>
            <a:xfrm>
              <a:off x="0" y="-142875"/>
              <a:ext cx="4605246" cy="1920367"/>
            </a:xfrm>
            <a:prstGeom prst="rect">
              <a:avLst/>
            </a:prstGeom>
          </p:spPr>
          <p:txBody>
            <a:bodyPr lIns="0" tIns="0" rIns="0" bIns="0" rtlCol="0" anchor="ctr"/>
            <a:lstStyle/>
            <a:p>
              <a:pPr algn="r">
                <a:lnSpc>
                  <a:spcPts val="8640"/>
                </a:lnSpc>
              </a:pPr>
              <a:r>
                <a:rPr lang="en-US" sz="7200" b="1">
                  <a:solidFill>
                    <a:srgbClr val="2460FF"/>
                  </a:solidFill>
                  <a:latin typeface="Arial Bold"/>
                  <a:ea typeface="Arial Bold"/>
                  <a:cs typeface="Arial Bold"/>
                  <a:sym typeface="Arial Bold"/>
                </a:rPr>
                <a:t>Agenda</a:t>
              </a:r>
            </a:p>
          </p:txBody>
        </p:sp>
      </p:grpSp>
      <p:sp>
        <p:nvSpPr>
          <p:cNvPr id="5" name="TextBox 5"/>
          <p:cNvSpPr txBox="1"/>
          <p:nvPr/>
        </p:nvSpPr>
        <p:spPr>
          <a:xfrm>
            <a:off x="670423" y="2457675"/>
            <a:ext cx="16840352" cy="5013579"/>
          </a:xfrm>
          <a:prstGeom prst="rect">
            <a:avLst/>
          </a:prstGeom>
        </p:spPr>
        <p:txBody>
          <a:bodyPr lIns="0" tIns="0" rIns="0" bIns="0" rtlCol="0" anchor="t">
            <a:spAutoFit/>
          </a:bodyPr>
          <a:lstStyle/>
          <a:p>
            <a:pPr algn="just">
              <a:lnSpc>
                <a:spcPts val="4967"/>
              </a:lnSpc>
            </a:pPr>
            <a:r>
              <a:rPr lang="en-US" sz="3600">
                <a:solidFill>
                  <a:srgbClr val="333333"/>
                </a:solidFill>
                <a:latin typeface="Roboto"/>
                <a:ea typeface="Roboto"/>
                <a:cs typeface="Roboto"/>
                <a:sym typeface="Roboto"/>
              </a:rPr>
              <a:t>Containers</a:t>
            </a:r>
          </a:p>
          <a:p>
            <a:pPr algn="just">
              <a:lnSpc>
                <a:spcPts val="4967"/>
              </a:lnSpc>
            </a:pPr>
            <a:r>
              <a:rPr lang="en-US" sz="3600">
                <a:solidFill>
                  <a:srgbClr val="333333"/>
                </a:solidFill>
                <a:latin typeface="Roboto"/>
                <a:ea typeface="Roboto"/>
                <a:cs typeface="Roboto"/>
                <a:sym typeface="Roboto"/>
              </a:rPr>
              <a:t>Docker Architecture</a:t>
            </a:r>
          </a:p>
          <a:p>
            <a:pPr algn="just">
              <a:lnSpc>
                <a:spcPts val="4967"/>
              </a:lnSpc>
            </a:pPr>
            <a:r>
              <a:rPr lang="en-US" sz="3600">
                <a:solidFill>
                  <a:srgbClr val="333333"/>
                </a:solidFill>
                <a:latin typeface="Roboto"/>
                <a:ea typeface="Roboto"/>
                <a:cs typeface="Roboto"/>
                <a:sym typeface="Roboto"/>
              </a:rPr>
              <a:t>Building docker images with Dockerfile</a:t>
            </a:r>
          </a:p>
          <a:p>
            <a:pPr algn="just">
              <a:lnSpc>
                <a:spcPts val="4967"/>
              </a:lnSpc>
            </a:pPr>
            <a:r>
              <a:rPr lang="en-US" sz="3600">
                <a:solidFill>
                  <a:srgbClr val="333333"/>
                </a:solidFill>
                <a:latin typeface="Roboto"/>
                <a:ea typeface="Roboto"/>
                <a:cs typeface="Roboto"/>
                <a:sym typeface="Roboto"/>
              </a:rPr>
              <a:t>Docker Hub &amp; Registry</a:t>
            </a:r>
          </a:p>
          <a:p>
            <a:pPr algn="just">
              <a:lnSpc>
                <a:spcPts val="4967"/>
              </a:lnSpc>
            </a:pPr>
            <a:r>
              <a:rPr lang="en-US" sz="3600">
                <a:solidFill>
                  <a:srgbClr val="333333"/>
                </a:solidFill>
                <a:latin typeface="Roboto"/>
                <a:ea typeface="Roboto"/>
                <a:cs typeface="Roboto"/>
                <a:sym typeface="Roboto"/>
              </a:rPr>
              <a:t>Docker networking</a:t>
            </a:r>
          </a:p>
          <a:p>
            <a:pPr algn="just">
              <a:lnSpc>
                <a:spcPts val="4967"/>
              </a:lnSpc>
            </a:pPr>
            <a:r>
              <a:rPr lang="en-US" sz="3600">
                <a:solidFill>
                  <a:srgbClr val="333333"/>
                </a:solidFill>
                <a:latin typeface="Roboto"/>
                <a:ea typeface="Roboto"/>
                <a:cs typeface="Roboto"/>
                <a:sym typeface="Roboto"/>
              </a:rPr>
              <a:t>Docker volumes</a:t>
            </a:r>
          </a:p>
          <a:p>
            <a:pPr algn="just">
              <a:lnSpc>
                <a:spcPts val="4967"/>
              </a:lnSpc>
            </a:pPr>
            <a:r>
              <a:rPr lang="en-US" sz="3600">
                <a:solidFill>
                  <a:srgbClr val="333333"/>
                </a:solidFill>
                <a:latin typeface="Roboto"/>
                <a:ea typeface="Roboto"/>
                <a:cs typeface="Roboto"/>
                <a:sym typeface="Roboto"/>
              </a:rPr>
              <a:t>Docker compose</a:t>
            </a:r>
          </a:p>
          <a:p>
            <a:pPr algn="just">
              <a:lnSpc>
                <a:spcPts val="4967"/>
              </a:lnSpc>
            </a:pPr>
            <a:r>
              <a:rPr lang="en-US" sz="3600">
                <a:solidFill>
                  <a:srgbClr val="333333"/>
                </a:solidFill>
                <a:latin typeface="Roboto"/>
                <a:ea typeface="Roboto"/>
                <a:cs typeface="Roboto"/>
                <a:sym typeface="Roboto"/>
              </a:rPr>
              <a:t>Docker as our local development environment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a:ln cap="sq">
              <a:noFill/>
              <a:prstDash val="solid"/>
              <a:miter/>
            </a:ln>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marL="0" lvl="0" indent="0" algn="l">
                <a:lnSpc>
                  <a:spcPts val="7200"/>
                </a:lnSpc>
                <a:spcBef>
                  <a:spcPct val="0"/>
                </a:spcBef>
              </a:pPr>
              <a:r>
                <a:rPr lang="en-US" sz="6000" b="1" u="none" strike="noStrike">
                  <a:solidFill>
                    <a:srgbClr val="2460FF"/>
                  </a:solidFill>
                  <a:latin typeface="Calibri (MS) Bold"/>
                  <a:ea typeface="Calibri (MS) Bold"/>
                  <a:cs typeface="Calibri (MS) Bold"/>
                  <a:sym typeface="Calibri (MS) Bold"/>
                </a:rPr>
                <a:t>Docker Components - Docker Objects</a:t>
              </a:r>
            </a:p>
          </p:txBody>
        </p:sp>
      </p:grpSp>
      <p:grpSp>
        <p:nvGrpSpPr>
          <p:cNvPr id="5" name="Group 5"/>
          <p:cNvGrpSpPr/>
          <p:nvPr/>
        </p:nvGrpSpPr>
        <p:grpSpPr>
          <a:xfrm>
            <a:off x="405000" y="3748450"/>
            <a:ext cx="17478000" cy="4179209"/>
            <a:chOff x="0" y="0"/>
            <a:chExt cx="23304000" cy="5572279"/>
          </a:xfrm>
        </p:grpSpPr>
        <p:sp>
          <p:nvSpPr>
            <p:cNvPr id="6" name="Freeform 6"/>
            <p:cNvSpPr/>
            <p:nvPr/>
          </p:nvSpPr>
          <p:spPr>
            <a:xfrm>
              <a:off x="0" y="0"/>
              <a:ext cx="23304001" cy="5572279"/>
            </a:xfrm>
            <a:custGeom>
              <a:avLst/>
              <a:gdLst/>
              <a:ahLst/>
              <a:cxnLst/>
              <a:rect l="l" t="t" r="r" b="b"/>
              <a:pathLst>
                <a:path w="23304001" h="5572279">
                  <a:moveTo>
                    <a:pt x="0" y="0"/>
                  </a:moveTo>
                  <a:lnTo>
                    <a:pt x="23304001" y="0"/>
                  </a:lnTo>
                  <a:lnTo>
                    <a:pt x="23304001" y="5572279"/>
                  </a:lnTo>
                  <a:lnTo>
                    <a:pt x="0" y="5572279"/>
                  </a:lnTo>
                  <a:close/>
                </a:path>
              </a:pathLst>
            </a:custGeom>
            <a:solidFill>
              <a:srgbClr val="000000">
                <a:alpha val="0"/>
              </a:srgbClr>
            </a:solidFill>
          </p:spPr>
          <p:txBody>
            <a:bodyPr/>
            <a:lstStyle/>
            <a:p>
              <a:endParaRPr lang="en-IL"/>
            </a:p>
          </p:txBody>
        </p:sp>
        <p:sp>
          <p:nvSpPr>
            <p:cNvPr id="7" name="TextBox 7"/>
            <p:cNvSpPr txBox="1"/>
            <p:nvPr/>
          </p:nvSpPr>
          <p:spPr>
            <a:xfrm>
              <a:off x="0" y="-285750"/>
              <a:ext cx="23304000" cy="5858029"/>
            </a:xfrm>
            <a:prstGeom prst="rect">
              <a:avLst/>
            </a:prstGeom>
          </p:spPr>
          <p:txBody>
            <a:bodyPr lIns="0" tIns="0" rIns="0" bIns="0" rtlCol="0" anchor="ctr"/>
            <a:lstStyle/>
            <a:p>
              <a:pPr algn="l">
                <a:lnSpc>
                  <a:spcPts val="5759"/>
                </a:lnSpc>
              </a:pPr>
              <a:r>
                <a:rPr lang="en-US" sz="2799">
                  <a:solidFill>
                    <a:srgbClr val="254356"/>
                  </a:solidFill>
                  <a:latin typeface="Arial"/>
                  <a:ea typeface="Arial"/>
                  <a:cs typeface="Arial"/>
                  <a:sym typeface="Arial"/>
                </a:rPr>
                <a:t>A container is a runnable instance of an image. You can create, start, stop, move, or delete a container using the Docker API or CLI. You can connect a container to one or more networks, attach storage to it, or even create a new image based on its current state.</a:t>
              </a:r>
            </a:p>
            <a:p>
              <a:pPr algn="l">
                <a:lnSpc>
                  <a:spcPts val="5759"/>
                </a:lnSpc>
              </a:pPr>
              <a:r>
                <a:rPr lang="en-US" sz="2799">
                  <a:solidFill>
                    <a:srgbClr val="254356"/>
                  </a:solidFill>
                  <a:latin typeface="Arial"/>
                  <a:ea typeface="Arial"/>
                  <a:cs typeface="Arial"/>
                  <a:sym typeface="Arial"/>
                </a:rPr>
                <a:t>Container is defined by its image as a well as any configuration options we provide to it when created or when we start it </a:t>
              </a:r>
            </a:p>
          </p:txBody>
        </p:sp>
      </p:grpSp>
      <p:grpSp>
        <p:nvGrpSpPr>
          <p:cNvPr id="8" name="Group 8"/>
          <p:cNvGrpSpPr/>
          <p:nvPr/>
        </p:nvGrpSpPr>
        <p:grpSpPr>
          <a:xfrm>
            <a:off x="852308" y="2667293"/>
            <a:ext cx="4318800" cy="665226"/>
            <a:chOff x="0" y="0"/>
            <a:chExt cx="5758400" cy="886968"/>
          </a:xfrm>
        </p:grpSpPr>
        <p:sp>
          <p:nvSpPr>
            <p:cNvPr id="9" name="Freeform 9"/>
            <p:cNvSpPr/>
            <p:nvPr/>
          </p:nvSpPr>
          <p:spPr>
            <a:xfrm>
              <a:off x="0" y="0"/>
              <a:ext cx="5758400" cy="886968"/>
            </a:xfrm>
            <a:custGeom>
              <a:avLst/>
              <a:gdLst/>
              <a:ahLst/>
              <a:cxnLst/>
              <a:rect l="l" t="t" r="r" b="b"/>
              <a:pathLst>
                <a:path w="5758400" h="886968">
                  <a:moveTo>
                    <a:pt x="0" y="0"/>
                  </a:moveTo>
                  <a:lnTo>
                    <a:pt x="5758400" y="0"/>
                  </a:lnTo>
                  <a:lnTo>
                    <a:pt x="5758400" y="886968"/>
                  </a:lnTo>
                  <a:lnTo>
                    <a:pt x="0" y="886968"/>
                  </a:lnTo>
                  <a:close/>
                </a:path>
              </a:pathLst>
            </a:custGeom>
            <a:solidFill>
              <a:srgbClr val="000000">
                <a:alpha val="0"/>
              </a:srgbClr>
            </a:solidFill>
          </p:spPr>
          <p:txBody>
            <a:bodyPr/>
            <a:lstStyle/>
            <a:p>
              <a:endParaRPr lang="en-IL"/>
            </a:p>
          </p:txBody>
        </p:sp>
        <p:sp>
          <p:nvSpPr>
            <p:cNvPr id="10" name="TextBox 10"/>
            <p:cNvSpPr txBox="1"/>
            <p:nvPr/>
          </p:nvSpPr>
          <p:spPr>
            <a:xfrm>
              <a:off x="0" y="-133350"/>
              <a:ext cx="5758400" cy="1020318"/>
            </a:xfrm>
            <a:prstGeom prst="rect">
              <a:avLst/>
            </a:prstGeom>
          </p:spPr>
          <p:txBody>
            <a:bodyPr lIns="0" tIns="0" rIns="0" bIns="0" rtlCol="0" anchor="ctr"/>
            <a:lstStyle/>
            <a:p>
              <a:pPr algn="l">
                <a:lnSpc>
                  <a:spcPts val="4967"/>
                </a:lnSpc>
              </a:pPr>
              <a:r>
                <a:rPr lang="en-US" sz="3600">
                  <a:solidFill>
                    <a:srgbClr val="254356"/>
                  </a:solidFill>
                  <a:latin typeface="Arial"/>
                  <a:ea typeface="Arial"/>
                  <a:cs typeface="Arial"/>
                  <a:sym typeface="Arial"/>
                </a:rPr>
                <a:t>Containers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923450"/>
            <a:ext cx="17478000" cy="6396000"/>
            <a:chOff x="0" y="0"/>
            <a:chExt cx="23304000" cy="8528000"/>
          </a:xfrm>
        </p:grpSpPr>
        <p:sp>
          <p:nvSpPr>
            <p:cNvPr id="3" name="Freeform 3"/>
            <p:cNvSpPr/>
            <p:nvPr/>
          </p:nvSpPr>
          <p:spPr>
            <a:xfrm>
              <a:off x="0" y="0"/>
              <a:ext cx="23304001" cy="8528000"/>
            </a:xfrm>
            <a:custGeom>
              <a:avLst/>
              <a:gdLst/>
              <a:ahLst/>
              <a:cxnLst/>
              <a:rect l="l" t="t" r="r" b="b"/>
              <a:pathLst>
                <a:path w="23304001" h="8528000">
                  <a:moveTo>
                    <a:pt x="0" y="0"/>
                  </a:moveTo>
                  <a:lnTo>
                    <a:pt x="23304001" y="0"/>
                  </a:lnTo>
                  <a:lnTo>
                    <a:pt x="23304001" y="8528000"/>
                  </a:lnTo>
                  <a:lnTo>
                    <a:pt x="0" y="8528000"/>
                  </a:lnTo>
                  <a:close/>
                </a:path>
              </a:pathLst>
            </a:custGeom>
            <a:solidFill>
              <a:srgbClr val="000000">
                <a:alpha val="0"/>
              </a:srgbClr>
            </a:solidFill>
            <a:ln cap="sq">
              <a:noFill/>
              <a:prstDash val="solid"/>
              <a:miter/>
            </a:ln>
          </p:spPr>
          <p:txBody>
            <a:bodyPr/>
            <a:lstStyle/>
            <a:p>
              <a:endParaRPr lang="en-IL"/>
            </a:p>
          </p:txBody>
        </p:sp>
        <p:sp>
          <p:nvSpPr>
            <p:cNvPr id="4" name="TextBox 4"/>
            <p:cNvSpPr txBox="1"/>
            <p:nvPr/>
          </p:nvSpPr>
          <p:spPr>
            <a:xfrm>
              <a:off x="0" y="-285750"/>
              <a:ext cx="23304000" cy="8813750"/>
            </a:xfrm>
            <a:prstGeom prst="rect">
              <a:avLst/>
            </a:prstGeom>
          </p:spPr>
          <p:txBody>
            <a:bodyPr lIns="0" tIns="0" rIns="0" bIns="0" rtlCol="0" anchor="ctr"/>
            <a:lstStyle/>
            <a:p>
              <a:pPr marL="604519" lvl="2" indent="-201506" algn="l">
                <a:lnSpc>
                  <a:spcPts val="5759"/>
                </a:lnSpc>
                <a:spcBef>
                  <a:spcPct val="0"/>
                </a:spcBef>
              </a:pPr>
              <a:endParaRPr/>
            </a:p>
            <a:p>
              <a:pPr marL="604519" lvl="2" indent="-201506" algn="l">
                <a:lnSpc>
                  <a:spcPts val="5759"/>
                </a:lnSpc>
                <a:spcBef>
                  <a:spcPct val="0"/>
                </a:spcBef>
              </a:pPr>
              <a:r>
                <a:rPr lang="en-US" sz="2799" u="none" strike="noStrike">
                  <a:solidFill>
                    <a:srgbClr val="254356"/>
                  </a:solidFill>
                  <a:latin typeface="Arial"/>
                  <a:ea typeface="Arial"/>
                  <a:cs typeface="Arial"/>
                  <a:sym typeface="Arial"/>
                </a:rPr>
                <a:t>Allow you to scale containers across multiple Docker daemons, which all work together as a swarm with multiple managers and workers. Each member of a swarm is a Docker daemon, and the daemons all communicate using the Docker API. A service allows you to define the desired state, such as the number of replicas of the service that must be available at any given time. By default, the service is load-balanced across all worker nodes. To the consumer, the Docker service appears to be a single application. Docker Engine supports swarm mode in Docker 1.12 and higher.</a:t>
              </a:r>
            </a:p>
          </p:txBody>
        </p:sp>
      </p:grpSp>
      <p:grpSp>
        <p:nvGrpSpPr>
          <p:cNvPr id="5" name="Group 5"/>
          <p:cNvGrpSpPr/>
          <p:nvPr/>
        </p:nvGrpSpPr>
        <p:grpSpPr>
          <a:xfrm>
            <a:off x="323650" y="216150"/>
            <a:ext cx="14173200" cy="1210196"/>
            <a:chOff x="0" y="0"/>
            <a:chExt cx="18897600" cy="1613595"/>
          </a:xfrm>
        </p:grpSpPr>
        <p:sp>
          <p:nvSpPr>
            <p:cNvPr id="6" name="Freeform 6"/>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a:ln cap="sq">
              <a:noFill/>
              <a:prstDash val="solid"/>
              <a:miter/>
            </a:ln>
          </p:spPr>
          <p:txBody>
            <a:bodyPr/>
            <a:lstStyle/>
            <a:p>
              <a:endParaRPr lang="en-IL"/>
            </a:p>
          </p:txBody>
        </p:sp>
        <p:sp>
          <p:nvSpPr>
            <p:cNvPr id="7" name="TextBox 7"/>
            <p:cNvSpPr txBox="1"/>
            <p:nvPr/>
          </p:nvSpPr>
          <p:spPr>
            <a:xfrm>
              <a:off x="0" y="-123825"/>
              <a:ext cx="18897600" cy="1737420"/>
            </a:xfrm>
            <a:prstGeom prst="rect">
              <a:avLst/>
            </a:prstGeom>
          </p:spPr>
          <p:txBody>
            <a:bodyPr lIns="0" tIns="0" rIns="0" bIns="0" rtlCol="0" anchor="ctr"/>
            <a:lstStyle/>
            <a:p>
              <a:pPr marL="0" lvl="0" indent="0" algn="l">
                <a:lnSpc>
                  <a:spcPts val="7200"/>
                </a:lnSpc>
                <a:spcBef>
                  <a:spcPct val="0"/>
                </a:spcBef>
              </a:pPr>
              <a:r>
                <a:rPr lang="en-US" sz="6000" b="1" u="none" strike="noStrike">
                  <a:solidFill>
                    <a:srgbClr val="2460FF"/>
                  </a:solidFill>
                  <a:latin typeface="Calibri (MS) Bold"/>
                  <a:ea typeface="Calibri (MS) Bold"/>
                  <a:cs typeface="Calibri (MS) Bold"/>
                  <a:sym typeface="Calibri (MS) Bold"/>
                </a:rPr>
                <a:t>Docker Components - Docker Objects</a:t>
              </a:r>
            </a:p>
          </p:txBody>
        </p:sp>
      </p:grpSp>
      <p:grpSp>
        <p:nvGrpSpPr>
          <p:cNvPr id="8" name="Group 8"/>
          <p:cNvGrpSpPr/>
          <p:nvPr/>
        </p:nvGrpSpPr>
        <p:grpSpPr>
          <a:xfrm>
            <a:off x="852308" y="2667293"/>
            <a:ext cx="4318800" cy="665226"/>
            <a:chOff x="0" y="0"/>
            <a:chExt cx="5758400" cy="886968"/>
          </a:xfrm>
        </p:grpSpPr>
        <p:sp>
          <p:nvSpPr>
            <p:cNvPr id="9" name="Freeform 9"/>
            <p:cNvSpPr/>
            <p:nvPr/>
          </p:nvSpPr>
          <p:spPr>
            <a:xfrm>
              <a:off x="0" y="0"/>
              <a:ext cx="5758400" cy="886968"/>
            </a:xfrm>
            <a:custGeom>
              <a:avLst/>
              <a:gdLst/>
              <a:ahLst/>
              <a:cxnLst/>
              <a:rect l="l" t="t" r="r" b="b"/>
              <a:pathLst>
                <a:path w="5758400" h="886968">
                  <a:moveTo>
                    <a:pt x="0" y="0"/>
                  </a:moveTo>
                  <a:lnTo>
                    <a:pt x="5758400" y="0"/>
                  </a:lnTo>
                  <a:lnTo>
                    <a:pt x="5758400" y="886968"/>
                  </a:lnTo>
                  <a:lnTo>
                    <a:pt x="0" y="886968"/>
                  </a:lnTo>
                  <a:close/>
                </a:path>
              </a:pathLst>
            </a:custGeom>
            <a:solidFill>
              <a:srgbClr val="000000">
                <a:alpha val="0"/>
              </a:srgbClr>
            </a:solidFill>
          </p:spPr>
          <p:txBody>
            <a:bodyPr/>
            <a:lstStyle/>
            <a:p>
              <a:endParaRPr lang="en-IL"/>
            </a:p>
          </p:txBody>
        </p:sp>
        <p:sp>
          <p:nvSpPr>
            <p:cNvPr id="10" name="TextBox 10"/>
            <p:cNvSpPr txBox="1"/>
            <p:nvPr/>
          </p:nvSpPr>
          <p:spPr>
            <a:xfrm>
              <a:off x="0" y="-133350"/>
              <a:ext cx="5758400" cy="1020318"/>
            </a:xfrm>
            <a:prstGeom prst="rect">
              <a:avLst/>
            </a:prstGeom>
          </p:spPr>
          <p:txBody>
            <a:bodyPr lIns="0" tIns="0" rIns="0" bIns="0" rtlCol="0" anchor="ctr"/>
            <a:lstStyle/>
            <a:p>
              <a:pPr algn="l">
                <a:lnSpc>
                  <a:spcPts val="4967"/>
                </a:lnSpc>
              </a:pPr>
              <a:r>
                <a:rPr lang="en-US" sz="3600">
                  <a:solidFill>
                    <a:srgbClr val="254356"/>
                  </a:solidFill>
                  <a:latin typeface="Arial"/>
                  <a:ea typeface="Arial"/>
                  <a:cs typeface="Arial"/>
                  <a:sym typeface="Arial"/>
                </a:rPr>
                <a:t>Services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23300" y="6049500"/>
            <a:ext cx="9943200" cy="3310200"/>
            <a:chOff x="0" y="0"/>
            <a:chExt cx="13257600" cy="4413600"/>
          </a:xfrm>
        </p:grpSpPr>
        <p:sp>
          <p:nvSpPr>
            <p:cNvPr id="3" name="Freeform 3"/>
            <p:cNvSpPr/>
            <p:nvPr/>
          </p:nvSpPr>
          <p:spPr>
            <a:xfrm>
              <a:off x="0" y="0"/>
              <a:ext cx="13257600" cy="4413600"/>
            </a:xfrm>
            <a:custGeom>
              <a:avLst/>
              <a:gdLst/>
              <a:ahLst/>
              <a:cxnLst/>
              <a:rect l="l" t="t" r="r" b="b"/>
              <a:pathLst>
                <a:path w="13257600" h="4413600">
                  <a:moveTo>
                    <a:pt x="0" y="0"/>
                  </a:moveTo>
                  <a:lnTo>
                    <a:pt x="13257600" y="0"/>
                  </a:lnTo>
                  <a:lnTo>
                    <a:pt x="13257600" y="4413600"/>
                  </a:lnTo>
                  <a:lnTo>
                    <a:pt x="0" y="4413600"/>
                  </a:lnTo>
                  <a:close/>
                </a:path>
              </a:pathLst>
            </a:custGeom>
            <a:solidFill>
              <a:srgbClr val="000000">
                <a:alpha val="0"/>
              </a:srgbClr>
            </a:solidFill>
          </p:spPr>
          <p:txBody>
            <a:bodyPr/>
            <a:lstStyle/>
            <a:p>
              <a:endParaRPr lang="en-IL"/>
            </a:p>
          </p:txBody>
        </p:sp>
        <p:sp>
          <p:nvSpPr>
            <p:cNvPr id="4" name="TextBox 4"/>
            <p:cNvSpPr txBox="1"/>
            <p:nvPr/>
          </p:nvSpPr>
          <p:spPr>
            <a:xfrm>
              <a:off x="0" y="-285750"/>
              <a:ext cx="13257600" cy="4699350"/>
            </a:xfrm>
            <a:prstGeom prst="rect">
              <a:avLst/>
            </a:prstGeom>
          </p:spPr>
          <p:txBody>
            <a:bodyPr lIns="0" tIns="0" rIns="0" bIns="0" rtlCol="0" anchor="ctr"/>
            <a:lstStyle/>
            <a:p>
              <a:pPr algn="ctr">
                <a:lnSpc>
                  <a:spcPts val="5759"/>
                </a:lnSpc>
              </a:pPr>
              <a:r>
                <a:rPr lang="en-US" sz="2799">
                  <a:solidFill>
                    <a:srgbClr val="254356"/>
                  </a:solidFill>
                  <a:latin typeface="Arial"/>
                  <a:ea typeface="Arial"/>
                  <a:cs typeface="Arial"/>
                  <a:sym typeface="Arial"/>
                </a:rPr>
                <a:t>A tool for defining and running complex applications with Docker (eg multi-container application )</a:t>
              </a:r>
            </a:p>
            <a:p>
              <a:pPr algn="ctr">
                <a:lnSpc>
                  <a:spcPts val="5759"/>
                </a:lnSpc>
              </a:pPr>
              <a:r>
                <a:rPr lang="en-US" sz="2799">
                  <a:solidFill>
                    <a:srgbClr val="254356"/>
                  </a:solidFill>
                  <a:latin typeface="Arial"/>
                  <a:ea typeface="Arial"/>
                  <a:cs typeface="Arial"/>
                  <a:sym typeface="Arial"/>
                </a:rPr>
                <a:t>With a single configuration file</a:t>
              </a:r>
            </a:p>
          </p:txBody>
        </p:sp>
      </p:grpSp>
      <p:grpSp>
        <p:nvGrpSpPr>
          <p:cNvPr id="5" name="Group 5"/>
          <p:cNvGrpSpPr/>
          <p:nvPr/>
        </p:nvGrpSpPr>
        <p:grpSpPr>
          <a:xfrm>
            <a:off x="323650" y="216150"/>
            <a:ext cx="14173200" cy="1210196"/>
            <a:chOff x="0" y="0"/>
            <a:chExt cx="18897600" cy="1613595"/>
          </a:xfrm>
        </p:grpSpPr>
        <p:sp>
          <p:nvSpPr>
            <p:cNvPr id="6" name="Freeform 6"/>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Components - Compose </a:t>
              </a:r>
            </a:p>
          </p:txBody>
        </p:sp>
      </p:grpSp>
      <p:grpSp>
        <p:nvGrpSpPr>
          <p:cNvPr id="8" name="Group 8"/>
          <p:cNvGrpSpPr/>
          <p:nvPr/>
        </p:nvGrpSpPr>
        <p:grpSpPr>
          <a:xfrm>
            <a:off x="7827674" y="3178100"/>
            <a:ext cx="2734450" cy="2688850"/>
            <a:chOff x="0" y="0"/>
            <a:chExt cx="3645933" cy="3585133"/>
          </a:xfrm>
        </p:grpSpPr>
        <p:sp>
          <p:nvSpPr>
            <p:cNvPr id="9" name="Freeform 9"/>
            <p:cNvSpPr/>
            <p:nvPr/>
          </p:nvSpPr>
          <p:spPr>
            <a:xfrm>
              <a:off x="0" y="0"/>
              <a:ext cx="3645916" cy="3585083"/>
            </a:xfrm>
            <a:custGeom>
              <a:avLst/>
              <a:gdLst/>
              <a:ahLst/>
              <a:cxnLst/>
              <a:rect l="l" t="t" r="r" b="b"/>
              <a:pathLst>
                <a:path w="3645916" h="3585083">
                  <a:moveTo>
                    <a:pt x="0" y="0"/>
                  </a:moveTo>
                  <a:lnTo>
                    <a:pt x="3645916" y="0"/>
                  </a:lnTo>
                  <a:lnTo>
                    <a:pt x="3645916" y="3585083"/>
                  </a:lnTo>
                  <a:lnTo>
                    <a:pt x="0" y="3585083"/>
                  </a:lnTo>
                  <a:lnTo>
                    <a:pt x="0" y="0"/>
                  </a:lnTo>
                  <a:close/>
                </a:path>
              </a:pathLst>
            </a:custGeom>
            <a:blipFill>
              <a:blip r:embed="rId2"/>
              <a:stretch>
                <a:fillRect b="-2"/>
              </a:stretch>
            </a:blipFill>
          </p:spPr>
          <p:txBody>
            <a:bodyPr/>
            <a:lstStyle/>
            <a:p>
              <a:endParaRPr lang="en-IL"/>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2811" y="872216"/>
            <a:ext cx="14173200" cy="1450330"/>
            <a:chOff x="0" y="0"/>
            <a:chExt cx="18897600" cy="1933773"/>
          </a:xfrm>
        </p:grpSpPr>
        <p:sp>
          <p:nvSpPr>
            <p:cNvPr id="3" name="Freeform 3"/>
            <p:cNvSpPr/>
            <p:nvPr/>
          </p:nvSpPr>
          <p:spPr>
            <a:xfrm>
              <a:off x="0" y="0"/>
              <a:ext cx="18897600" cy="1933773"/>
            </a:xfrm>
            <a:custGeom>
              <a:avLst/>
              <a:gdLst/>
              <a:ahLst/>
              <a:cxnLst/>
              <a:rect l="l" t="t" r="r" b="b"/>
              <a:pathLst>
                <a:path w="18897600" h="1933773">
                  <a:moveTo>
                    <a:pt x="0" y="0"/>
                  </a:moveTo>
                  <a:lnTo>
                    <a:pt x="18897600" y="0"/>
                  </a:lnTo>
                  <a:lnTo>
                    <a:pt x="18897600" y="1933773"/>
                  </a:lnTo>
                  <a:lnTo>
                    <a:pt x="0" y="1933773"/>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2076648"/>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Working with Docker</a:t>
              </a:r>
            </a:p>
          </p:txBody>
        </p:sp>
      </p:grpSp>
      <p:sp>
        <p:nvSpPr>
          <p:cNvPr id="5" name="TextBox 5"/>
          <p:cNvSpPr txBox="1"/>
          <p:nvPr/>
        </p:nvSpPr>
        <p:spPr>
          <a:xfrm>
            <a:off x="882811" y="2217372"/>
            <a:ext cx="16733550" cy="2152651"/>
          </a:xfrm>
          <a:prstGeom prst="rect">
            <a:avLst/>
          </a:prstGeom>
        </p:spPr>
        <p:txBody>
          <a:bodyPr lIns="0" tIns="0" rIns="0" bIns="0" rtlCol="0" anchor="t">
            <a:spAutoFit/>
          </a:bodyPr>
          <a:lstStyle/>
          <a:p>
            <a:pPr algn="l">
              <a:lnSpc>
                <a:spcPts val="5759"/>
              </a:lnSpc>
              <a:spcBef>
                <a:spcPct val="0"/>
              </a:spcBef>
            </a:pPr>
            <a:r>
              <a:rPr lang="en-US" sz="2799" u="none" strike="noStrike">
                <a:solidFill>
                  <a:srgbClr val="254356"/>
                </a:solidFill>
                <a:latin typeface="Arial"/>
                <a:ea typeface="Arial"/>
                <a:cs typeface="Arial"/>
                <a:sym typeface="Arial"/>
              </a:rPr>
              <a:t>Access your machine</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PORT 5000</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PORT 5001 VsCode - password: devopshift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4157" y="779956"/>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Keywords</a:t>
              </a:r>
            </a:p>
          </p:txBody>
        </p:sp>
      </p:grpSp>
      <p:sp>
        <p:nvSpPr>
          <p:cNvPr id="5" name="TextBox 5"/>
          <p:cNvSpPr txBox="1"/>
          <p:nvPr/>
        </p:nvSpPr>
        <p:spPr>
          <a:xfrm>
            <a:off x="1005825" y="2032851"/>
            <a:ext cx="16733550" cy="5772151"/>
          </a:xfrm>
          <a:prstGeom prst="rect">
            <a:avLst/>
          </a:prstGeom>
        </p:spPr>
        <p:txBody>
          <a:bodyPr lIns="0" tIns="0" rIns="0" bIns="0" rtlCol="0" anchor="t">
            <a:spAutoFit/>
          </a:bodyPr>
          <a:lstStyle/>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Docker deamon – the main process we need to run to get all the capabilities of docker on our machine – CPU</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Docker hub – the main public registry supply availble images and docker files.</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Docker file – set of instructions for building an image ( file name convention: dockerfile)</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Docker image – the output from building docker file, reusable asset, contains code, environment variables etc.</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Docker Container - virtualized runtime environment used in application development It is used to create, run and deploy applications that are isolated from the underlying hardware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6501" y="2416882"/>
            <a:ext cx="15134998" cy="5202656"/>
          </a:xfrm>
          <a:custGeom>
            <a:avLst/>
            <a:gdLst/>
            <a:ahLst/>
            <a:cxnLst/>
            <a:rect l="l" t="t" r="r" b="b"/>
            <a:pathLst>
              <a:path w="15134998" h="5202656">
                <a:moveTo>
                  <a:pt x="0" y="0"/>
                </a:moveTo>
                <a:lnTo>
                  <a:pt x="15134998" y="0"/>
                </a:lnTo>
                <a:lnTo>
                  <a:pt x="15134998" y="5202656"/>
                </a:lnTo>
                <a:lnTo>
                  <a:pt x="0" y="5202656"/>
                </a:lnTo>
                <a:lnTo>
                  <a:pt x="0" y="0"/>
                </a:lnTo>
                <a:close/>
              </a:path>
            </a:pathLst>
          </a:custGeom>
          <a:blipFill>
            <a:blip r:embed="rId2"/>
            <a:stretch>
              <a:fillRect/>
            </a:stretch>
          </a:blipFill>
        </p:spPr>
        <p:txBody>
          <a:bodyPr/>
          <a:lstStyle/>
          <a:p>
            <a:endParaRPr lang="en-I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8790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Working methods</a:t>
              </a:r>
            </a:p>
          </p:txBody>
        </p:sp>
      </p:grpSp>
      <p:sp>
        <p:nvSpPr>
          <p:cNvPr id="5" name="TextBox 5"/>
          <p:cNvSpPr txBox="1"/>
          <p:nvPr/>
        </p:nvSpPr>
        <p:spPr>
          <a:xfrm>
            <a:off x="1005825" y="2032851"/>
            <a:ext cx="16733550" cy="3600451"/>
          </a:xfrm>
          <a:prstGeom prst="rect">
            <a:avLst/>
          </a:prstGeom>
        </p:spPr>
        <p:txBody>
          <a:bodyPr lIns="0" tIns="0" rIns="0" bIns="0" rtlCol="0" anchor="t">
            <a:spAutoFit/>
          </a:bodyPr>
          <a:lstStyle/>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Running Containers from existing Docker image ( based on docker hub ) changing the container environment with series of steps and saving the result in a new image</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By constructing a plain-text file, known as a Dockerfile, which provides the specifications for creating a Docker image, usually using the keyword “From” in docker file to base our image on other exiting image in the chain.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5319" y="85684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Lets try things out</a:t>
              </a:r>
            </a:p>
          </p:txBody>
        </p:sp>
      </p:grpSp>
      <p:sp>
        <p:nvSpPr>
          <p:cNvPr id="5" name="TextBox 5"/>
          <p:cNvSpPr txBox="1"/>
          <p:nvPr/>
        </p:nvSpPr>
        <p:spPr>
          <a:xfrm>
            <a:off x="1005825" y="2032851"/>
            <a:ext cx="16733550" cy="3600451"/>
          </a:xfrm>
          <a:prstGeom prst="rect">
            <a:avLst/>
          </a:prstGeom>
        </p:spPr>
        <p:txBody>
          <a:bodyPr lIns="0" tIns="0" rIns="0" bIns="0" rtlCol="0" anchor="t">
            <a:spAutoFit/>
          </a:bodyPr>
          <a:lstStyle/>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Running the following command will download MySQL docker image and Run it.</a:t>
            </a:r>
          </a:p>
          <a:p>
            <a:pPr marL="999488" lvl="1" indent="-499744" algn="l">
              <a:lnSpc>
                <a:spcPts val="5759"/>
              </a:lnSpc>
              <a:spcBef>
                <a:spcPct val="0"/>
              </a:spcBef>
              <a:buFont typeface="Arial"/>
              <a:buChar char="•"/>
            </a:pPr>
            <a:r>
              <a:rPr lang="en-US" sz="2799" u="none" strike="noStrike">
                <a:solidFill>
                  <a:srgbClr val="254356"/>
                </a:solidFill>
                <a:latin typeface="Arial"/>
                <a:ea typeface="Arial"/>
                <a:cs typeface="Arial"/>
                <a:sym typeface="Arial"/>
              </a:rPr>
              <a:t>The Image will be downloaded from Docker Hub, and running the container in your machine</a:t>
            </a:r>
          </a:p>
          <a:p>
            <a:pPr algn="l">
              <a:lnSpc>
                <a:spcPts val="5759"/>
              </a:lnSpc>
              <a:spcBef>
                <a:spcPct val="0"/>
              </a:spcBef>
            </a:pPr>
            <a:endParaRPr lang="en-US" sz="2799" u="none" strike="noStrike">
              <a:solidFill>
                <a:srgbClr val="254356"/>
              </a:solidFill>
              <a:latin typeface="Arial"/>
              <a:ea typeface="Arial"/>
              <a:cs typeface="Arial"/>
              <a:sym typeface="Arial"/>
            </a:endParaRPr>
          </a:p>
          <a:p>
            <a:pPr algn="l">
              <a:lnSpc>
                <a:spcPts val="5759"/>
              </a:lnSpc>
              <a:spcBef>
                <a:spcPct val="0"/>
              </a:spcBef>
            </a:pPr>
            <a:endParaRPr lang="en-US" sz="2799" u="none" strike="noStrike">
              <a:solidFill>
                <a:srgbClr val="254356"/>
              </a:solidFill>
              <a:latin typeface="Arial"/>
              <a:ea typeface="Arial"/>
              <a:cs typeface="Arial"/>
              <a:sym typeface="Arial"/>
            </a:endParaRPr>
          </a:p>
          <a:p>
            <a:pPr algn="l">
              <a:lnSpc>
                <a:spcPts val="5759"/>
              </a:lnSpc>
              <a:spcBef>
                <a:spcPct val="0"/>
              </a:spcBef>
            </a:pPr>
            <a:r>
              <a:rPr lang="en-US" sz="2799" u="none" strike="noStrike">
                <a:solidFill>
                  <a:srgbClr val="254356"/>
                </a:solidFill>
                <a:latin typeface="Arial"/>
                <a:ea typeface="Arial"/>
                <a:cs typeface="Arial"/>
                <a:sym typeface="Arial"/>
              </a:rPr>
              <a:t>docker run --name mysql-container-test -e MYSQL_ROOT_PASSWORD=my-secret-pw -d mysql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850" y="259750"/>
            <a:ext cx="14350200" cy="1171200"/>
            <a:chOff x="0" y="0"/>
            <a:chExt cx="19133600" cy="1561600"/>
          </a:xfrm>
        </p:grpSpPr>
        <p:sp>
          <p:nvSpPr>
            <p:cNvPr id="3" name="Freeform 3"/>
            <p:cNvSpPr/>
            <p:nvPr/>
          </p:nvSpPr>
          <p:spPr>
            <a:xfrm>
              <a:off x="0" y="0"/>
              <a:ext cx="19133600" cy="1561600"/>
            </a:xfrm>
            <a:custGeom>
              <a:avLst/>
              <a:gdLst/>
              <a:ahLst/>
              <a:cxnLst/>
              <a:rect l="l" t="t" r="r" b="b"/>
              <a:pathLst>
                <a:path w="19133600" h="1561600">
                  <a:moveTo>
                    <a:pt x="0" y="0"/>
                  </a:moveTo>
                  <a:lnTo>
                    <a:pt x="19133600" y="0"/>
                  </a:lnTo>
                  <a:lnTo>
                    <a:pt x="19133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Flow</a:t>
              </a:r>
            </a:p>
          </p:txBody>
        </p:sp>
      </p:grpSp>
      <p:grpSp>
        <p:nvGrpSpPr>
          <p:cNvPr id="5" name="Group 5"/>
          <p:cNvGrpSpPr/>
          <p:nvPr/>
        </p:nvGrpSpPr>
        <p:grpSpPr>
          <a:xfrm>
            <a:off x="659650" y="3565100"/>
            <a:ext cx="17478000" cy="5754600"/>
            <a:chOff x="0" y="0"/>
            <a:chExt cx="23304000" cy="7672800"/>
          </a:xfrm>
        </p:grpSpPr>
        <p:sp>
          <p:nvSpPr>
            <p:cNvPr id="6" name="Freeform 6"/>
            <p:cNvSpPr/>
            <p:nvPr/>
          </p:nvSpPr>
          <p:spPr>
            <a:xfrm>
              <a:off x="0" y="0"/>
              <a:ext cx="23304001" cy="7672800"/>
            </a:xfrm>
            <a:custGeom>
              <a:avLst/>
              <a:gdLst/>
              <a:ahLst/>
              <a:cxnLst/>
              <a:rect l="l" t="t" r="r" b="b"/>
              <a:pathLst>
                <a:path w="23304001" h="7672800">
                  <a:moveTo>
                    <a:pt x="0" y="0"/>
                  </a:moveTo>
                  <a:lnTo>
                    <a:pt x="23304001" y="0"/>
                  </a:lnTo>
                  <a:lnTo>
                    <a:pt x="23304001" y="7672800"/>
                  </a:lnTo>
                  <a:lnTo>
                    <a:pt x="0" y="7672800"/>
                  </a:lnTo>
                  <a:close/>
                </a:path>
              </a:pathLst>
            </a:custGeom>
            <a:solidFill>
              <a:srgbClr val="000000">
                <a:alpha val="0"/>
              </a:srgbClr>
            </a:solidFill>
          </p:spPr>
          <p:txBody>
            <a:bodyPr/>
            <a:lstStyle/>
            <a:p>
              <a:endParaRPr lang="en-IL"/>
            </a:p>
          </p:txBody>
        </p:sp>
        <p:sp>
          <p:nvSpPr>
            <p:cNvPr id="7" name="TextBox 7"/>
            <p:cNvSpPr txBox="1"/>
            <p:nvPr/>
          </p:nvSpPr>
          <p:spPr>
            <a:xfrm>
              <a:off x="0" y="-276225"/>
              <a:ext cx="23304000" cy="7949025"/>
            </a:xfrm>
            <a:prstGeom prst="rect">
              <a:avLst/>
            </a:prstGeom>
          </p:spPr>
          <p:txBody>
            <a:bodyPr lIns="0" tIns="0" rIns="0" bIns="0" rtlCol="0" anchor="ctr"/>
            <a:lstStyle/>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‘docker run’ will run the container</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This will not restart an already running container, just create a new one</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docker run [options] IMAGE [command] [arguments]</a:t>
              </a:r>
            </a:p>
            <a:p>
              <a:pPr marL="1907540" lvl="2" indent="-635847" algn="l">
                <a:lnSpc>
                  <a:spcPts val="5759"/>
                </a:lnSpc>
                <a:buAutoNum type="alphaLcPeriod"/>
              </a:pPr>
              <a:r>
                <a:rPr lang="en-US" sz="2799">
                  <a:solidFill>
                    <a:srgbClr val="254356"/>
                  </a:solidFill>
                  <a:latin typeface="Calibri (MS)"/>
                  <a:ea typeface="Calibri (MS)"/>
                  <a:cs typeface="Calibri (MS)"/>
                  <a:sym typeface="Calibri (MS)"/>
                </a:rPr>
                <a:t>[options] modify the docker process for this container</a:t>
              </a:r>
            </a:p>
            <a:p>
              <a:pPr marL="1907540" lvl="2" indent="-635847" algn="l">
                <a:lnSpc>
                  <a:spcPts val="5759"/>
                </a:lnSpc>
                <a:buAutoNum type="alphaLcPeriod"/>
              </a:pPr>
              <a:r>
                <a:rPr lang="en-US" sz="2799">
                  <a:solidFill>
                    <a:srgbClr val="254356"/>
                  </a:solidFill>
                  <a:latin typeface="Calibri (MS)"/>
                  <a:ea typeface="Calibri (MS)"/>
                  <a:cs typeface="Calibri (MS)"/>
                  <a:sym typeface="Calibri (MS)"/>
                </a:rPr>
                <a:t>IMAGE is the image to use</a:t>
              </a:r>
            </a:p>
            <a:p>
              <a:pPr marL="1907540" lvl="2" indent="-635847" algn="l">
                <a:lnSpc>
                  <a:spcPts val="5759"/>
                </a:lnSpc>
                <a:buAutoNum type="alphaLcPeriod"/>
              </a:pPr>
              <a:r>
                <a:rPr lang="en-US" sz="2799">
                  <a:solidFill>
                    <a:srgbClr val="254356"/>
                  </a:solidFill>
                  <a:latin typeface="Calibri (MS)"/>
                  <a:ea typeface="Calibri (MS)"/>
                  <a:cs typeface="Calibri (MS)"/>
                  <a:sym typeface="Calibri (MS)"/>
                </a:rPr>
                <a:t>[command] is the command to run inside the container (entry point to hold the container running)</a:t>
              </a:r>
            </a:p>
            <a:p>
              <a:pPr marL="1907540" lvl="2" indent="-635847" algn="l">
                <a:lnSpc>
                  <a:spcPts val="5759"/>
                </a:lnSpc>
                <a:buAutoNum type="alphaLcPeriod"/>
              </a:pPr>
              <a:r>
                <a:rPr lang="en-US" sz="2799">
                  <a:solidFill>
                    <a:srgbClr val="254356"/>
                  </a:solidFill>
                  <a:latin typeface="Calibri (MS)"/>
                  <a:ea typeface="Calibri (MS)"/>
                  <a:cs typeface="Calibri (MS)"/>
                  <a:sym typeface="Calibri (MS)"/>
                </a:rPr>
                <a:t>[arguments] are arguments for the command</a:t>
              </a:r>
            </a:p>
          </p:txBody>
        </p:sp>
      </p:grpSp>
      <p:sp>
        <p:nvSpPr>
          <p:cNvPr id="8" name="TextBox 8"/>
          <p:cNvSpPr txBox="1"/>
          <p:nvPr/>
        </p:nvSpPr>
        <p:spPr>
          <a:xfrm>
            <a:off x="881802" y="2335364"/>
            <a:ext cx="16524394" cy="581264"/>
          </a:xfrm>
          <a:prstGeom prst="rect">
            <a:avLst/>
          </a:prstGeom>
        </p:spPr>
        <p:txBody>
          <a:bodyPr lIns="0" tIns="0" rIns="0" bIns="0" rtlCol="0" anchor="t">
            <a:spAutoFit/>
          </a:bodyPr>
          <a:lstStyle/>
          <a:p>
            <a:pPr algn="l">
              <a:lnSpc>
                <a:spcPts val="3359"/>
              </a:lnSpc>
            </a:pPr>
            <a:r>
              <a:rPr lang="en-US" sz="2799" i="1">
                <a:solidFill>
                  <a:srgbClr val="000000"/>
                </a:solidFill>
                <a:latin typeface="Arial Italics"/>
                <a:ea typeface="Arial Italics"/>
                <a:cs typeface="Arial Italics"/>
                <a:sym typeface="Arial Italics"/>
              </a:rPr>
              <a:t>docker run --name mysql-container-test -e MYSQL_ROOT_PASSWORD=my-secret-pw -d mysql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850" y="259750"/>
            <a:ext cx="14350200" cy="1171200"/>
            <a:chOff x="0" y="0"/>
            <a:chExt cx="19133600" cy="1561600"/>
          </a:xfrm>
        </p:grpSpPr>
        <p:sp>
          <p:nvSpPr>
            <p:cNvPr id="3" name="Freeform 3"/>
            <p:cNvSpPr/>
            <p:nvPr/>
          </p:nvSpPr>
          <p:spPr>
            <a:xfrm>
              <a:off x="0" y="0"/>
              <a:ext cx="19133600" cy="1561600"/>
            </a:xfrm>
            <a:custGeom>
              <a:avLst/>
              <a:gdLst/>
              <a:ahLst/>
              <a:cxnLst/>
              <a:rect l="l" t="t" r="r" b="b"/>
              <a:pathLst>
                <a:path w="19133600" h="1561600">
                  <a:moveTo>
                    <a:pt x="0" y="0"/>
                  </a:moveTo>
                  <a:lnTo>
                    <a:pt x="19133600" y="0"/>
                  </a:lnTo>
                  <a:lnTo>
                    <a:pt x="19133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1685425"/>
            </a:xfrm>
            <a:prstGeom prst="rect">
              <a:avLst/>
            </a:prstGeom>
          </p:spPr>
          <p:txBody>
            <a:bodyPr lIns="0" tIns="0" rIns="0" bIns="0" rtlCol="0" anchor="ctr"/>
            <a:lstStyle/>
            <a:p>
              <a:pPr algn="l">
                <a:lnSpc>
                  <a:spcPts val="7200"/>
                </a:lnSpc>
              </a:pPr>
              <a:r>
                <a:rPr lang="en-US" sz="6000" b="1">
                  <a:solidFill>
                    <a:srgbClr val="2460FF"/>
                  </a:solidFill>
                  <a:latin typeface="Arial Bold"/>
                  <a:ea typeface="Arial Bold"/>
                  <a:cs typeface="Arial Bold"/>
                  <a:sym typeface="Arial Bold"/>
                </a:rPr>
                <a:t>What Actually happened? </a:t>
              </a:r>
            </a:p>
          </p:txBody>
        </p:sp>
      </p:grpSp>
      <p:grpSp>
        <p:nvGrpSpPr>
          <p:cNvPr id="5" name="Group 5"/>
          <p:cNvGrpSpPr/>
          <p:nvPr/>
        </p:nvGrpSpPr>
        <p:grpSpPr>
          <a:xfrm>
            <a:off x="659650" y="3565100"/>
            <a:ext cx="17478000" cy="5754600"/>
            <a:chOff x="0" y="0"/>
            <a:chExt cx="23304000" cy="7672800"/>
          </a:xfrm>
        </p:grpSpPr>
        <p:sp>
          <p:nvSpPr>
            <p:cNvPr id="6" name="Freeform 6"/>
            <p:cNvSpPr/>
            <p:nvPr/>
          </p:nvSpPr>
          <p:spPr>
            <a:xfrm>
              <a:off x="0" y="0"/>
              <a:ext cx="23304001" cy="7672800"/>
            </a:xfrm>
            <a:custGeom>
              <a:avLst/>
              <a:gdLst/>
              <a:ahLst/>
              <a:cxnLst/>
              <a:rect l="l" t="t" r="r" b="b"/>
              <a:pathLst>
                <a:path w="23304001" h="7672800">
                  <a:moveTo>
                    <a:pt x="0" y="0"/>
                  </a:moveTo>
                  <a:lnTo>
                    <a:pt x="23304001" y="0"/>
                  </a:lnTo>
                  <a:lnTo>
                    <a:pt x="23304001" y="7672800"/>
                  </a:lnTo>
                  <a:lnTo>
                    <a:pt x="0" y="7672800"/>
                  </a:lnTo>
                  <a:close/>
                </a:path>
              </a:pathLst>
            </a:custGeom>
            <a:solidFill>
              <a:srgbClr val="000000">
                <a:alpha val="0"/>
              </a:srgbClr>
            </a:solidFill>
          </p:spPr>
          <p:txBody>
            <a:bodyPr/>
            <a:lstStyle/>
            <a:p>
              <a:endParaRPr lang="en-IL"/>
            </a:p>
          </p:txBody>
        </p:sp>
        <p:sp>
          <p:nvSpPr>
            <p:cNvPr id="7" name="TextBox 7"/>
            <p:cNvSpPr txBox="1"/>
            <p:nvPr/>
          </p:nvSpPr>
          <p:spPr>
            <a:xfrm>
              <a:off x="0" y="-276225"/>
              <a:ext cx="23304000" cy="7949025"/>
            </a:xfrm>
            <a:prstGeom prst="rect">
              <a:avLst/>
            </a:prstGeom>
          </p:spPr>
          <p:txBody>
            <a:bodyPr lIns="0" tIns="0" rIns="0" bIns="0" rtlCol="0" anchor="ctr"/>
            <a:lstStyle/>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Pulls the MySQL Latest image from the registry (if not existed on our station)</a:t>
              </a:r>
            </a:p>
            <a:p>
              <a:pPr marL="1907540" lvl="2" indent="-635847" algn="l">
                <a:lnSpc>
                  <a:spcPts val="5759"/>
                </a:lnSpc>
                <a:buAutoNum type="alphaLcPeriod"/>
              </a:pPr>
              <a:r>
                <a:rPr lang="en-US" sz="2799">
                  <a:solidFill>
                    <a:srgbClr val="254356"/>
                  </a:solidFill>
                  <a:latin typeface="Calibri (MS)"/>
                  <a:ea typeface="Calibri (MS)"/>
                  <a:cs typeface="Calibri (MS)"/>
                  <a:sym typeface="Calibri (MS)"/>
                </a:rPr>
                <a:t>Run “docker images” to see what images already downloaded / in use locally</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Creates new container </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Allocate FS and Mounts a read-write Layer</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Allocates network/bridge interface</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Set up an IP Address </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Executes a process that we specify (in this scenario - “sh” as alpine release doesn't have bash)</a:t>
              </a:r>
            </a:p>
            <a:p>
              <a:pPr marL="999490" lvl="1" indent="-499745" algn="l">
                <a:lnSpc>
                  <a:spcPts val="5759"/>
                </a:lnSpc>
                <a:buFont typeface="Arial"/>
                <a:buChar char="•"/>
              </a:pPr>
              <a:r>
                <a:rPr lang="en-US" sz="2799">
                  <a:solidFill>
                    <a:srgbClr val="254356"/>
                  </a:solidFill>
                  <a:latin typeface="Calibri (MS)"/>
                  <a:ea typeface="Calibri (MS)"/>
                  <a:cs typeface="Calibri (MS)"/>
                  <a:sym typeface="Calibri (MS)"/>
                </a:rPr>
                <a:t>Captures and provides application outputs </a:t>
              </a:r>
            </a:p>
          </p:txBody>
        </p:sp>
      </p:grpSp>
      <p:grpSp>
        <p:nvGrpSpPr>
          <p:cNvPr id="8" name="Group 8"/>
          <p:cNvGrpSpPr/>
          <p:nvPr/>
        </p:nvGrpSpPr>
        <p:grpSpPr>
          <a:xfrm>
            <a:off x="939800" y="1990024"/>
            <a:ext cx="17348200" cy="508000"/>
            <a:chOff x="0" y="0"/>
            <a:chExt cx="23130933" cy="677333"/>
          </a:xfrm>
        </p:grpSpPr>
        <p:sp>
          <p:nvSpPr>
            <p:cNvPr id="9" name="Freeform 9"/>
            <p:cNvSpPr/>
            <p:nvPr/>
          </p:nvSpPr>
          <p:spPr>
            <a:xfrm>
              <a:off x="0" y="0"/>
              <a:ext cx="23130890" cy="677291"/>
            </a:xfrm>
            <a:custGeom>
              <a:avLst/>
              <a:gdLst/>
              <a:ahLst/>
              <a:cxnLst/>
              <a:rect l="l" t="t" r="r" b="b"/>
              <a:pathLst>
                <a:path w="23130890" h="677291">
                  <a:moveTo>
                    <a:pt x="0" y="0"/>
                  </a:moveTo>
                  <a:lnTo>
                    <a:pt x="23130890" y="0"/>
                  </a:lnTo>
                  <a:lnTo>
                    <a:pt x="23130890" y="677291"/>
                  </a:lnTo>
                  <a:lnTo>
                    <a:pt x="0" y="677291"/>
                  </a:lnTo>
                  <a:lnTo>
                    <a:pt x="0" y="0"/>
                  </a:lnTo>
                  <a:close/>
                </a:path>
              </a:pathLst>
            </a:custGeom>
            <a:blipFill>
              <a:blip r:embed="rId2"/>
              <a:stretch>
                <a:fillRect b="-6"/>
              </a:stretch>
            </a:blipFill>
          </p:spPr>
          <p:txBody>
            <a:bodyPr/>
            <a:lstStyle/>
            <a:p>
              <a:endParaRPr lang="en-IL"/>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92927" y="1497825"/>
            <a:ext cx="2517624" cy="1210196"/>
            <a:chOff x="0" y="0"/>
            <a:chExt cx="3356832" cy="1613595"/>
          </a:xfrm>
        </p:grpSpPr>
        <p:sp>
          <p:nvSpPr>
            <p:cNvPr id="3" name="Freeform 3"/>
            <p:cNvSpPr/>
            <p:nvPr/>
          </p:nvSpPr>
          <p:spPr>
            <a:xfrm>
              <a:off x="0" y="0"/>
              <a:ext cx="3356832" cy="1613595"/>
            </a:xfrm>
            <a:custGeom>
              <a:avLst/>
              <a:gdLst/>
              <a:ahLst/>
              <a:cxnLst/>
              <a:rect l="l" t="t" r="r" b="b"/>
              <a:pathLst>
                <a:path w="3356832" h="1613595">
                  <a:moveTo>
                    <a:pt x="0" y="0"/>
                  </a:moveTo>
                  <a:lnTo>
                    <a:pt x="3356832" y="0"/>
                  </a:lnTo>
                  <a:lnTo>
                    <a:pt x="3356832"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3356832"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a:t>
              </a:r>
            </a:p>
          </p:txBody>
        </p:sp>
      </p:grpSp>
      <p:grpSp>
        <p:nvGrpSpPr>
          <p:cNvPr id="5" name="Group 5"/>
          <p:cNvGrpSpPr/>
          <p:nvPr/>
        </p:nvGrpSpPr>
        <p:grpSpPr>
          <a:xfrm>
            <a:off x="782184" y="2102923"/>
            <a:ext cx="16723633" cy="4719588"/>
            <a:chOff x="0" y="0"/>
            <a:chExt cx="16362243" cy="4617600"/>
          </a:xfrm>
        </p:grpSpPr>
        <p:sp>
          <p:nvSpPr>
            <p:cNvPr id="6" name="Freeform 6"/>
            <p:cNvSpPr/>
            <p:nvPr/>
          </p:nvSpPr>
          <p:spPr>
            <a:xfrm>
              <a:off x="0" y="0"/>
              <a:ext cx="16362243" cy="4617600"/>
            </a:xfrm>
            <a:custGeom>
              <a:avLst/>
              <a:gdLst/>
              <a:ahLst/>
              <a:cxnLst/>
              <a:rect l="l" t="t" r="r" b="b"/>
              <a:pathLst>
                <a:path w="16362243" h="4617600">
                  <a:moveTo>
                    <a:pt x="0" y="0"/>
                  </a:moveTo>
                  <a:lnTo>
                    <a:pt x="16362243" y="0"/>
                  </a:lnTo>
                  <a:lnTo>
                    <a:pt x="16362243" y="4617600"/>
                  </a:lnTo>
                  <a:lnTo>
                    <a:pt x="0" y="4617600"/>
                  </a:lnTo>
                  <a:close/>
                </a:path>
              </a:pathLst>
            </a:custGeom>
            <a:solidFill>
              <a:srgbClr val="000000">
                <a:alpha val="0"/>
              </a:srgbClr>
            </a:solidFill>
          </p:spPr>
          <p:txBody>
            <a:bodyPr/>
            <a:lstStyle/>
            <a:p>
              <a:endParaRPr lang="en-IL"/>
            </a:p>
          </p:txBody>
        </p:sp>
        <p:sp>
          <p:nvSpPr>
            <p:cNvPr id="7" name="TextBox 7"/>
            <p:cNvSpPr txBox="1"/>
            <p:nvPr/>
          </p:nvSpPr>
          <p:spPr>
            <a:xfrm>
              <a:off x="0" y="-200025"/>
              <a:ext cx="16362243" cy="4817625"/>
            </a:xfrm>
            <a:prstGeom prst="rect">
              <a:avLst/>
            </a:prstGeom>
          </p:spPr>
          <p:txBody>
            <a:bodyPr lIns="0" tIns="0" rIns="0" bIns="0" rtlCol="0" anchor="ctr"/>
            <a:lstStyle/>
            <a:p>
              <a:pPr algn="ctr">
                <a:lnSpc>
                  <a:spcPts val="5616"/>
                </a:lnSpc>
              </a:pPr>
              <a:r>
                <a:rPr lang="en-US" sz="3600">
                  <a:solidFill>
                    <a:srgbClr val="254356"/>
                  </a:solidFill>
                  <a:latin typeface="Arial"/>
                  <a:ea typeface="Arial"/>
                  <a:cs typeface="Arial"/>
                  <a:sym typeface="Arial"/>
                </a:rPr>
                <a:t>Docker is an open platform for developing, shipping, and running applications.</a:t>
              </a:r>
            </a:p>
            <a:p>
              <a:pPr algn="ctr">
                <a:lnSpc>
                  <a:spcPts val="5616"/>
                </a:lnSpc>
              </a:pPr>
              <a:r>
                <a:rPr lang="en-US" sz="3600">
                  <a:solidFill>
                    <a:srgbClr val="254356"/>
                  </a:solidFill>
                  <a:latin typeface="Arial"/>
                  <a:ea typeface="Arial"/>
                  <a:cs typeface="Arial"/>
                  <a:sym typeface="Arial"/>
                </a:rPr>
                <a:t>Docker allows you to package an application with all of its dependencies into a standardized unit for software development.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3850" y="94910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Commands</a:t>
              </a:r>
            </a:p>
          </p:txBody>
        </p:sp>
      </p:grpSp>
      <p:sp>
        <p:nvSpPr>
          <p:cNvPr id="5" name="TextBox 5"/>
          <p:cNvSpPr txBox="1"/>
          <p:nvPr/>
        </p:nvSpPr>
        <p:spPr>
          <a:xfrm>
            <a:off x="1005825" y="2232876"/>
            <a:ext cx="16733550" cy="7247475"/>
          </a:xfrm>
          <a:prstGeom prst="rect">
            <a:avLst/>
          </a:prstGeom>
        </p:spPr>
        <p:txBody>
          <a:bodyPr lIns="0" tIns="0" rIns="0" bIns="0" rtlCol="0" anchor="t">
            <a:spAutoFit/>
          </a:bodyPr>
          <a:lstStyle/>
          <a:p>
            <a:pPr marL="1310640" lvl="1" indent="-655320" algn="l">
              <a:lnSpc>
                <a:spcPts val="5759"/>
              </a:lnSpc>
              <a:buFont typeface="Arial"/>
              <a:buChar char="•"/>
            </a:pPr>
            <a:r>
              <a:rPr lang="en-US" sz="4800">
                <a:solidFill>
                  <a:srgbClr val="000000"/>
                </a:solidFill>
                <a:latin typeface="Calibri (MS)"/>
                <a:ea typeface="Calibri (MS)"/>
                <a:cs typeface="Calibri (MS)"/>
                <a:sym typeface="Calibri (MS)"/>
              </a:rPr>
              <a:t>Run the following commands:</a:t>
            </a:r>
          </a:p>
          <a:p>
            <a:pPr marL="2011680" lvl="2" indent="-670560" algn="l">
              <a:lnSpc>
                <a:spcPts val="4320"/>
              </a:lnSpc>
              <a:buFont typeface="Arial"/>
              <a:buChar char="⚬"/>
            </a:pPr>
            <a:r>
              <a:rPr lang="en-US" sz="3600">
                <a:solidFill>
                  <a:srgbClr val="000000"/>
                </a:solidFill>
                <a:latin typeface="Arial"/>
                <a:ea typeface="Arial"/>
                <a:cs typeface="Arial"/>
                <a:sym typeface="Arial"/>
              </a:rPr>
              <a:t>“docker ps” – show the running contaiers</a:t>
            </a:r>
          </a:p>
          <a:p>
            <a:pPr marL="2011680" lvl="2" indent="-670560" algn="l">
              <a:lnSpc>
                <a:spcPts val="4320"/>
              </a:lnSpc>
              <a:buFont typeface="Arial"/>
              <a:buChar char="⚬"/>
            </a:pPr>
            <a:r>
              <a:rPr lang="en-US" sz="3600">
                <a:solidFill>
                  <a:srgbClr val="000000"/>
                </a:solidFill>
                <a:latin typeface="Arial"/>
                <a:ea typeface="Arial"/>
                <a:cs typeface="Arial"/>
                <a:sym typeface="Arial"/>
              </a:rPr>
              <a:t>“docker images” – show the existing images on the machine</a:t>
            </a:r>
          </a:p>
          <a:p>
            <a:pPr marL="2011680" lvl="2" indent="-670560" algn="l">
              <a:lnSpc>
                <a:spcPts val="4320"/>
              </a:lnSpc>
              <a:buFont typeface="Arial"/>
              <a:buChar char="⚬"/>
            </a:pPr>
            <a:r>
              <a:rPr lang="en-US" sz="3600">
                <a:solidFill>
                  <a:srgbClr val="000000"/>
                </a:solidFill>
                <a:latin typeface="Arial"/>
                <a:ea typeface="Arial"/>
                <a:cs typeface="Arial"/>
                <a:sym typeface="Arial"/>
              </a:rPr>
              <a:t>“docker stop &lt;containerName&gt;” - will stop the container, running “docker ps” will not present the relevant container ( only with –a flag ) </a:t>
            </a:r>
          </a:p>
          <a:p>
            <a:pPr marL="2011680" lvl="2" indent="-670560" algn="l">
              <a:lnSpc>
                <a:spcPts val="4320"/>
              </a:lnSpc>
              <a:buFont typeface="Arial"/>
              <a:buChar char="⚬"/>
            </a:pPr>
            <a:r>
              <a:rPr lang="en-US" sz="3600">
                <a:solidFill>
                  <a:srgbClr val="000000"/>
                </a:solidFill>
                <a:latin typeface="Arial"/>
                <a:ea typeface="Arial"/>
                <a:cs typeface="Arial"/>
                <a:sym typeface="Arial"/>
              </a:rPr>
              <a:t>“docker start &lt;containerName&gt;” – will start the container again</a:t>
            </a:r>
          </a:p>
          <a:p>
            <a:pPr marL="2011680" lvl="2" indent="-670560" algn="l">
              <a:lnSpc>
                <a:spcPts val="4320"/>
              </a:lnSpc>
              <a:buFont typeface="Arial"/>
              <a:buChar char="⚬"/>
            </a:pPr>
            <a:r>
              <a:rPr lang="en-US" sz="3600">
                <a:solidFill>
                  <a:srgbClr val="000000"/>
                </a:solidFill>
                <a:latin typeface="Arial"/>
                <a:ea typeface="Arial"/>
                <a:cs typeface="Arial"/>
                <a:sym typeface="Arial"/>
              </a:rPr>
              <a:t>“docker rm &lt;containerName&gt;” – remove the container</a:t>
            </a:r>
          </a:p>
          <a:p>
            <a:pPr marL="2011680" lvl="2" indent="-670560" algn="l">
              <a:lnSpc>
                <a:spcPts val="4320"/>
              </a:lnSpc>
              <a:buFont typeface="Arial"/>
              <a:buChar char="⚬"/>
            </a:pPr>
            <a:r>
              <a:rPr lang="en-US" sz="3600">
                <a:solidFill>
                  <a:srgbClr val="000000"/>
                </a:solidFill>
                <a:latin typeface="Arial"/>
                <a:ea typeface="Arial"/>
                <a:cs typeface="Arial"/>
                <a:sym typeface="Arial"/>
              </a:rPr>
              <a:t>“docker rmi &lt;imageName&gt;” – remove the image from your machine</a:t>
            </a:r>
          </a:p>
          <a:p>
            <a:pPr marL="2011680" lvl="2" indent="-670560" algn="l">
              <a:lnSpc>
                <a:spcPts val="4320"/>
              </a:lnSpc>
              <a:buFont typeface="Arial"/>
              <a:buChar char="⚬"/>
            </a:pPr>
            <a:r>
              <a:rPr lang="en-US" sz="3600">
                <a:solidFill>
                  <a:srgbClr val="000000"/>
                </a:solidFill>
                <a:latin typeface="Arial"/>
                <a:ea typeface="Arial"/>
                <a:cs typeface="Arial"/>
                <a:sym typeface="Arial"/>
              </a:rPr>
              <a:t>“docker stats” – will show the docker status on the machine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850" y="259750"/>
            <a:ext cx="14350200" cy="1171200"/>
            <a:chOff x="0" y="0"/>
            <a:chExt cx="19133600" cy="1561600"/>
          </a:xfrm>
        </p:grpSpPr>
        <p:sp>
          <p:nvSpPr>
            <p:cNvPr id="3" name="Freeform 3"/>
            <p:cNvSpPr/>
            <p:nvPr/>
          </p:nvSpPr>
          <p:spPr>
            <a:xfrm>
              <a:off x="0" y="0"/>
              <a:ext cx="19133600" cy="1561600"/>
            </a:xfrm>
            <a:custGeom>
              <a:avLst/>
              <a:gdLst/>
              <a:ahLst/>
              <a:cxnLst/>
              <a:rect l="l" t="t" r="r" b="b"/>
              <a:pathLst>
                <a:path w="19133600" h="1561600">
                  <a:moveTo>
                    <a:pt x="0" y="0"/>
                  </a:moveTo>
                  <a:lnTo>
                    <a:pt x="19133600" y="0"/>
                  </a:lnTo>
                  <a:lnTo>
                    <a:pt x="19133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Flags Explanation</a:t>
              </a:r>
            </a:p>
          </p:txBody>
        </p:sp>
      </p:grpSp>
      <p:grpSp>
        <p:nvGrpSpPr>
          <p:cNvPr id="5" name="Group 5"/>
          <p:cNvGrpSpPr/>
          <p:nvPr/>
        </p:nvGrpSpPr>
        <p:grpSpPr>
          <a:xfrm>
            <a:off x="512812" y="1909836"/>
            <a:ext cx="17478000" cy="4990800"/>
            <a:chOff x="0" y="0"/>
            <a:chExt cx="23304000" cy="6654400"/>
          </a:xfrm>
        </p:grpSpPr>
        <p:sp>
          <p:nvSpPr>
            <p:cNvPr id="6" name="Freeform 6"/>
            <p:cNvSpPr/>
            <p:nvPr/>
          </p:nvSpPr>
          <p:spPr>
            <a:xfrm>
              <a:off x="0" y="0"/>
              <a:ext cx="23304001" cy="6654400"/>
            </a:xfrm>
            <a:custGeom>
              <a:avLst/>
              <a:gdLst/>
              <a:ahLst/>
              <a:cxnLst/>
              <a:rect l="l" t="t" r="r" b="b"/>
              <a:pathLst>
                <a:path w="23304001" h="6654400">
                  <a:moveTo>
                    <a:pt x="0" y="0"/>
                  </a:moveTo>
                  <a:lnTo>
                    <a:pt x="23304001" y="0"/>
                  </a:lnTo>
                  <a:lnTo>
                    <a:pt x="23304001" y="6654400"/>
                  </a:lnTo>
                  <a:lnTo>
                    <a:pt x="0" y="6654400"/>
                  </a:lnTo>
                  <a:close/>
                </a:path>
              </a:pathLst>
            </a:custGeom>
            <a:solidFill>
              <a:srgbClr val="000000">
                <a:alpha val="0"/>
              </a:srgbClr>
            </a:solidFill>
          </p:spPr>
          <p:txBody>
            <a:bodyPr/>
            <a:lstStyle/>
            <a:p>
              <a:endParaRPr lang="en-IL"/>
            </a:p>
          </p:txBody>
        </p:sp>
        <p:sp>
          <p:nvSpPr>
            <p:cNvPr id="7" name="TextBox 7"/>
            <p:cNvSpPr txBox="1"/>
            <p:nvPr/>
          </p:nvSpPr>
          <p:spPr>
            <a:xfrm>
              <a:off x="0" y="-276225"/>
              <a:ext cx="23304000" cy="6930625"/>
            </a:xfrm>
            <a:prstGeom prst="rect">
              <a:avLst/>
            </a:prstGeom>
          </p:spPr>
          <p:txBody>
            <a:bodyPr lIns="0" tIns="0" rIns="0" bIns="0" rtlCol="0" anchor="ctr"/>
            <a:lstStyle/>
            <a:p>
              <a:pPr algn="l">
                <a:lnSpc>
                  <a:spcPts val="5759"/>
                </a:lnSpc>
              </a:pPr>
              <a:endParaRPr/>
            </a:p>
            <a:p>
              <a:pPr algn="l">
                <a:lnSpc>
                  <a:spcPts val="5759"/>
                </a:lnSpc>
              </a:pPr>
              <a:r>
                <a:rPr lang="en-US" sz="2799">
                  <a:solidFill>
                    <a:srgbClr val="254356"/>
                  </a:solidFill>
                  <a:latin typeface="Calibri (MS)"/>
                  <a:ea typeface="Calibri (MS)"/>
                  <a:cs typeface="Calibri (MS)"/>
                  <a:sym typeface="Calibri (MS)"/>
                </a:rPr>
                <a:t>-i - Interactive mode</a:t>
              </a:r>
            </a:p>
            <a:p>
              <a:pPr algn="l">
                <a:lnSpc>
                  <a:spcPts val="5759"/>
                </a:lnSpc>
              </a:pPr>
              <a:r>
                <a:rPr lang="en-US" sz="2799">
                  <a:solidFill>
                    <a:srgbClr val="254356"/>
                  </a:solidFill>
                  <a:latin typeface="Calibri (MS)"/>
                  <a:ea typeface="Calibri (MS)"/>
                  <a:cs typeface="Calibri (MS)"/>
                  <a:sym typeface="Calibri (MS)"/>
                </a:rPr>
                <a:t>-t  - Allocate pseudo TTY - or not Terminal will be available </a:t>
              </a:r>
            </a:p>
            <a:p>
              <a:pPr algn="l">
                <a:lnSpc>
                  <a:spcPts val="5759"/>
                </a:lnSpc>
              </a:pPr>
              <a:r>
                <a:rPr lang="en-US" sz="2799">
                  <a:solidFill>
                    <a:srgbClr val="254356"/>
                  </a:solidFill>
                  <a:latin typeface="Calibri (MS)"/>
                  <a:ea typeface="Calibri (MS)"/>
                  <a:cs typeface="Calibri (MS)"/>
                  <a:sym typeface="Calibri (MS)"/>
                </a:rPr>
                <a:t>-d - Run in the background (Daemon style)</a:t>
              </a:r>
            </a:p>
            <a:p>
              <a:pPr algn="l">
                <a:lnSpc>
                  <a:spcPts val="5759"/>
                </a:lnSpc>
              </a:pPr>
              <a:r>
                <a:rPr lang="en-US" sz="2799">
                  <a:solidFill>
                    <a:srgbClr val="254356"/>
                  </a:solidFill>
                  <a:latin typeface="Calibri (MS)"/>
                  <a:ea typeface="Calibri (MS)"/>
                  <a:cs typeface="Calibri (MS)"/>
                  <a:sym typeface="Calibri (MS)"/>
                </a:rPr>
                <a:t>--name - Give the container a name or let Docker to name it</a:t>
              </a:r>
            </a:p>
            <a:p>
              <a:pPr algn="l">
                <a:lnSpc>
                  <a:spcPts val="5759"/>
                </a:lnSpc>
              </a:pPr>
              <a:r>
                <a:rPr lang="en-US" sz="2799">
                  <a:solidFill>
                    <a:srgbClr val="254356"/>
                  </a:solidFill>
                  <a:latin typeface="Calibri (MS)"/>
                  <a:ea typeface="Calibri (MS)"/>
                  <a:cs typeface="Calibri (MS)"/>
                  <a:sym typeface="Calibri (MS)"/>
                </a:rPr>
                <a:t>-p [local port] : [container port] - Forward local port to the container port</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850" y="259750"/>
            <a:ext cx="14350200" cy="1171200"/>
            <a:chOff x="0" y="0"/>
            <a:chExt cx="19133600" cy="1561600"/>
          </a:xfrm>
        </p:grpSpPr>
        <p:sp>
          <p:nvSpPr>
            <p:cNvPr id="3" name="Freeform 3"/>
            <p:cNvSpPr/>
            <p:nvPr/>
          </p:nvSpPr>
          <p:spPr>
            <a:xfrm>
              <a:off x="0" y="0"/>
              <a:ext cx="19133600" cy="1561600"/>
            </a:xfrm>
            <a:custGeom>
              <a:avLst/>
              <a:gdLst/>
              <a:ahLst/>
              <a:cxnLst/>
              <a:rect l="l" t="t" r="r" b="b"/>
              <a:pathLst>
                <a:path w="19133600" h="1561600">
                  <a:moveTo>
                    <a:pt x="0" y="0"/>
                  </a:moveTo>
                  <a:lnTo>
                    <a:pt x="19133600" y="0"/>
                  </a:lnTo>
                  <a:lnTo>
                    <a:pt x="19133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Common Docker Commands</a:t>
              </a:r>
            </a:p>
          </p:txBody>
        </p:sp>
      </p:grpSp>
      <p:graphicFrame>
        <p:nvGraphicFramePr>
          <p:cNvPr id="5" name="Table 5"/>
          <p:cNvGraphicFramePr>
            <a:graphicFrameLocks noGrp="1"/>
          </p:cNvGraphicFramePr>
          <p:nvPr/>
        </p:nvGraphicFramePr>
        <p:xfrm>
          <a:off x="3881226" y="1961250"/>
          <a:ext cx="10439400" cy="6959600"/>
        </p:xfrm>
        <a:graphic>
          <a:graphicData uri="http://schemas.openxmlformats.org/drawingml/2006/table">
            <a:tbl>
              <a:tblPr/>
              <a:tblGrid>
                <a:gridCol w="10439400">
                  <a:extLst>
                    <a:ext uri="{9D8B030D-6E8A-4147-A177-3AD203B41FA5}">
                      <a16:colId xmlns:a16="http://schemas.microsoft.com/office/drawing/2014/main" val="20000"/>
                    </a:ext>
                  </a:extLst>
                </a:gridCol>
              </a:tblGrid>
              <a:tr h="6959600">
                <a:tc>
                  <a:txBody>
                    <a:bodyPr/>
                    <a:lstStyle/>
                    <a:p>
                      <a:pPr algn="l">
                        <a:lnSpc>
                          <a:spcPts val="3036"/>
                        </a:lnSpc>
                        <a:defRPr/>
                      </a:pP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General</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info</a:t>
                      </a:r>
                      <a:endParaRPr lang="en-US" sz="1100"/>
                    </a:p>
                    <a:p>
                      <a:pPr algn="l">
                        <a:lnSpc>
                          <a:spcPts val="3036"/>
                        </a:lnSpc>
                      </a:pPr>
                      <a:r>
                        <a:rPr lang="en-US" sz="2200">
                          <a:solidFill>
                            <a:srgbClr val="60AC39"/>
                          </a:solidFill>
                          <a:latin typeface="Consolas"/>
                          <a:ea typeface="Consolas"/>
                          <a:cs typeface="Consolas"/>
                          <a:sym typeface="Consolas"/>
                        </a:rPr>
                        <a:t>man</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man</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docker-run</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help</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help</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run</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info</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version</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network</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ls</a:t>
                      </a:r>
                    </a:p>
                    <a:p>
                      <a:pPr algn="l">
                        <a:lnSpc>
                          <a:spcPts val="3036"/>
                        </a:lnSpc>
                      </a:pP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Images</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images</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[IMAGE_NAME]</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pull</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[IMAGE]</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push</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[IMAGE]</a:t>
                      </a:r>
                    </a:p>
                    <a:p>
                      <a:pPr algn="l">
                        <a:lnSpc>
                          <a:spcPts val="3036"/>
                        </a:lnSpc>
                      </a:pP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Containers</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run</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ps</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ps</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ps</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-l</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stop/start/restart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stats</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top</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port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inspect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inspect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-f</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a:t>
                      </a:r>
                      <a:r>
                        <a:rPr lang="en-US" sz="2200">
                          <a:solidFill>
                            <a:srgbClr val="D73737"/>
                          </a:solidFill>
                          <a:latin typeface="Consolas"/>
                          <a:ea typeface="Consolas"/>
                          <a:cs typeface="Consolas"/>
                          <a:sym typeface="Consolas"/>
                        </a:rPr>
                        <a:t>{{ .State.StartedAt }}</a:t>
                      </a:r>
                      <a:r>
                        <a:rPr lang="en-US" sz="2200">
                          <a:solidFill>
                            <a:srgbClr val="60AC39"/>
                          </a:solidFill>
                          <a:latin typeface="Consolas"/>
                          <a:ea typeface="Consolas"/>
                          <a:cs typeface="Consolas"/>
                          <a:sym typeface="Consolas"/>
                        </a:rPr>
                        <a:t>"</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p>
                      <a:pPr algn="l">
                        <a:lnSpc>
                          <a:spcPts val="3036"/>
                        </a:lnSpc>
                      </a:pPr>
                      <a:r>
                        <a:rPr lang="en-US" sz="2200">
                          <a:solidFill>
                            <a:srgbClr val="60AC39"/>
                          </a:solidFill>
                          <a:latin typeface="Consolas"/>
                          <a:ea typeface="Consolas"/>
                          <a:cs typeface="Consolas"/>
                          <a:sym typeface="Consolas"/>
                        </a:rPr>
                        <a:t>docker</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rm</a:t>
                      </a:r>
                      <a:r>
                        <a:rPr lang="en-US" sz="2200">
                          <a:solidFill>
                            <a:srgbClr val="A6A28C"/>
                          </a:solidFill>
                          <a:latin typeface="Consolas"/>
                          <a:ea typeface="Consolas"/>
                          <a:cs typeface="Consolas"/>
                          <a:sym typeface="Consolas"/>
                        </a:rPr>
                        <a:t> </a:t>
                      </a:r>
                      <a:r>
                        <a:rPr lang="en-US" sz="2200">
                          <a:solidFill>
                            <a:srgbClr val="60AC39"/>
                          </a:solidFill>
                          <a:latin typeface="Consolas"/>
                          <a:ea typeface="Consolas"/>
                          <a:cs typeface="Consolas"/>
                          <a:sym typeface="Consolas"/>
                        </a:rPr>
                        <a:t>[CONTAINER]</a:t>
                      </a:r>
                    </a:p>
                  </a:txBody>
                  <a:tcPr marL="63500" marR="63500" marT="63500" marB="635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20201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2350800"/>
            <a:chOff x="0" y="0"/>
            <a:chExt cx="19133600" cy="3134400"/>
          </a:xfrm>
        </p:grpSpPr>
        <p:sp>
          <p:nvSpPr>
            <p:cNvPr id="3" name="Freeform 3"/>
            <p:cNvSpPr/>
            <p:nvPr/>
          </p:nvSpPr>
          <p:spPr>
            <a:xfrm>
              <a:off x="0" y="0"/>
              <a:ext cx="19133600" cy="3134400"/>
            </a:xfrm>
            <a:custGeom>
              <a:avLst/>
              <a:gdLst/>
              <a:ahLst/>
              <a:cxnLst/>
              <a:rect l="l" t="t" r="r" b="b"/>
              <a:pathLst>
                <a:path w="19133600" h="3134400">
                  <a:moveTo>
                    <a:pt x="0" y="0"/>
                  </a:moveTo>
                  <a:lnTo>
                    <a:pt x="19133600" y="0"/>
                  </a:lnTo>
                  <a:lnTo>
                    <a:pt x="19133600" y="3134400"/>
                  </a:lnTo>
                  <a:lnTo>
                    <a:pt x="0" y="31344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32582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 Hub &amp; Registry</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82352"/>
            <a:ext cx="17478000" cy="3090600"/>
            <a:chOff x="0" y="0"/>
            <a:chExt cx="23304000" cy="4120800"/>
          </a:xfrm>
        </p:grpSpPr>
        <p:sp>
          <p:nvSpPr>
            <p:cNvPr id="3" name="Freeform 3"/>
            <p:cNvSpPr/>
            <p:nvPr/>
          </p:nvSpPr>
          <p:spPr>
            <a:xfrm>
              <a:off x="0" y="0"/>
              <a:ext cx="23304001" cy="4120800"/>
            </a:xfrm>
            <a:custGeom>
              <a:avLst/>
              <a:gdLst/>
              <a:ahLst/>
              <a:cxnLst/>
              <a:rect l="l" t="t" r="r" b="b"/>
              <a:pathLst>
                <a:path w="23304001" h="4120800">
                  <a:moveTo>
                    <a:pt x="0" y="0"/>
                  </a:moveTo>
                  <a:lnTo>
                    <a:pt x="23304001" y="0"/>
                  </a:lnTo>
                  <a:lnTo>
                    <a:pt x="23304001" y="4120800"/>
                  </a:lnTo>
                  <a:lnTo>
                    <a:pt x="0" y="4120800"/>
                  </a:lnTo>
                  <a:close/>
                </a:path>
              </a:pathLst>
            </a:custGeom>
            <a:solidFill>
              <a:srgbClr val="000000">
                <a:alpha val="0"/>
              </a:srgbClr>
            </a:solidFill>
          </p:spPr>
          <p:txBody>
            <a:bodyPr/>
            <a:lstStyle/>
            <a:p>
              <a:endParaRPr lang="en-IL"/>
            </a:p>
          </p:txBody>
        </p:sp>
        <p:sp>
          <p:nvSpPr>
            <p:cNvPr id="4" name="TextBox 4"/>
            <p:cNvSpPr txBox="1"/>
            <p:nvPr/>
          </p:nvSpPr>
          <p:spPr>
            <a:xfrm>
              <a:off x="0" y="-276225"/>
              <a:ext cx="23304000" cy="4397025"/>
            </a:xfrm>
            <a:prstGeom prst="rect">
              <a:avLst/>
            </a:prstGeom>
          </p:spPr>
          <p:txBody>
            <a:bodyPr lIns="0" tIns="0" rIns="0" bIns="0" rtlCol="0" anchor="ctr"/>
            <a:lstStyle/>
            <a:p>
              <a:pPr marL="955040" lvl="1" indent="-477520" algn="l">
                <a:lnSpc>
                  <a:spcPts val="5759"/>
                </a:lnSpc>
                <a:buFont typeface="Arial"/>
                <a:buChar char="•"/>
              </a:pPr>
              <a:r>
                <a:rPr lang="en-US" sz="2799" b="1">
                  <a:solidFill>
                    <a:srgbClr val="254356"/>
                  </a:solidFill>
                  <a:latin typeface="Calibri (MS) Bold"/>
                  <a:ea typeface="Calibri (MS) Bold"/>
                  <a:cs typeface="Calibri (MS) Bold"/>
                  <a:sym typeface="Calibri (MS) Bold"/>
                </a:rPr>
                <a:t>Images and Layers</a:t>
              </a:r>
            </a:p>
            <a:p>
              <a:pPr marL="955040" lvl="1" indent="-477520" algn="l">
                <a:lnSpc>
                  <a:spcPts val="5759"/>
                </a:lnSpc>
              </a:pPr>
              <a:r>
                <a:rPr lang="en-US" sz="2799">
                  <a:solidFill>
                    <a:srgbClr val="254356"/>
                  </a:solidFill>
                  <a:latin typeface="Calibri (MS)"/>
                  <a:ea typeface="Calibri (MS)"/>
                  <a:cs typeface="Calibri (MS)"/>
                  <a:sym typeface="Calibri (MS)"/>
                </a:rPr>
                <a:t>A Docker image is built up from a series of layers. Each layer represents an instruction in the image’s Dockerfile. Each layer except the very last one is read-only. Consider the following Dockerfile</a:t>
              </a:r>
            </a:p>
            <a:p>
              <a:pPr marL="955040" lvl="1" indent="-477520" algn="l">
                <a:lnSpc>
                  <a:spcPts val="5759"/>
                </a:lnSpc>
              </a:pPr>
              <a:endParaRPr lang="en-US" sz="2799">
                <a:solidFill>
                  <a:srgbClr val="254356"/>
                </a:solidFill>
                <a:latin typeface="Calibri (MS)"/>
                <a:ea typeface="Calibri (MS)"/>
                <a:cs typeface="Calibri (MS)"/>
                <a:sym typeface="Calibri (MS)"/>
              </a:endParaRP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Layered FS</a:t>
              </a:r>
            </a:p>
          </p:txBody>
        </p:sp>
      </p:grpSp>
      <p:grpSp>
        <p:nvGrpSpPr>
          <p:cNvPr id="8" name="Group 8"/>
          <p:cNvGrpSpPr/>
          <p:nvPr/>
        </p:nvGrpSpPr>
        <p:grpSpPr>
          <a:xfrm>
            <a:off x="9056150" y="4309700"/>
            <a:ext cx="5031500" cy="2376750"/>
            <a:chOff x="0" y="0"/>
            <a:chExt cx="6708667" cy="3169000"/>
          </a:xfrm>
        </p:grpSpPr>
        <p:sp>
          <p:nvSpPr>
            <p:cNvPr id="9" name="Freeform 9"/>
            <p:cNvSpPr/>
            <p:nvPr/>
          </p:nvSpPr>
          <p:spPr>
            <a:xfrm>
              <a:off x="0" y="0"/>
              <a:ext cx="6708648" cy="3169031"/>
            </a:xfrm>
            <a:custGeom>
              <a:avLst/>
              <a:gdLst/>
              <a:ahLst/>
              <a:cxnLst/>
              <a:rect l="l" t="t" r="r" b="b"/>
              <a:pathLst>
                <a:path w="6708648" h="3169031">
                  <a:moveTo>
                    <a:pt x="0" y="0"/>
                  </a:moveTo>
                  <a:lnTo>
                    <a:pt x="6708648" y="0"/>
                  </a:lnTo>
                  <a:lnTo>
                    <a:pt x="6708648" y="3169031"/>
                  </a:lnTo>
                  <a:lnTo>
                    <a:pt x="0" y="3169031"/>
                  </a:lnTo>
                  <a:lnTo>
                    <a:pt x="0" y="0"/>
                  </a:lnTo>
                  <a:close/>
                </a:path>
              </a:pathLst>
            </a:custGeom>
            <a:blipFill>
              <a:blip r:embed="rId2"/>
              <a:stretch>
                <a:fillRect r="-157371"/>
              </a:stretch>
            </a:blipFill>
          </p:spPr>
          <p:txBody>
            <a:bodyPr/>
            <a:lstStyle/>
            <a:p>
              <a:endParaRPr lang="en-IL"/>
            </a:p>
          </p:txBody>
        </p:sp>
      </p:grpSp>
      <p:grpSp>
        <p:nvGrpSpPr>
          <p:cNvPr id="10" name="Group 10"/>
          <p:cNvGrpSpPr/>
          <p:nvPr/>
        </p:nvGrpSpPr>
        <p:grpSpPr>
          <a:xfrm>
            <a:off x="7229475" y="4680977"/>
            <a:ext cx="1678050" cy="355650"/>
            <a:chOff x="0" y="0"/>
            <a:chExt cx="2237400" cy="474200"/>
          </a:xfrm>
        </p:grpSpPr>
        <p:sp>
          <p:nvSpPr>
            <p:cNvPr id="11" name="Freeform 11"/>
            <p:cNvSpPr/>
            <p:nvPr/>
          </p:nvSpPr>
          <p:spPr>
            <a:xfrm>
              <a:off x="12700" y="12700"/>
              <a:ext cx="2212086" cy="448818"/>
            </a:xfrm>
            <a:custGeom>
              <a:avLst/>
              <a:gdLst/>
              <a:ahLst/>
              <a:cxnLst/>
              <a:rect l="l" t="t" r="r" b="b"/>
              <a:pathLst>
                <a:path w="2212086" h="448818">
                  <a:moveTo>
                    <a:pt x="0" y="112141"/>
                  </a:moveTo>
                  <a:lnTo>
                    <a:pt x="1977644" y="112141"/>
                  </a:lnTo>
                  <a:lnTo>
                    <a:pt x="1977644" y="0"/>
                  </a:lnTo>
                  <a:lnTo>
                    <a:pt x="2212086" y="224409"/>
                  </a:lnTo>
                  <a:lnTo>
                    <a:pt x="1977644" y="448818"/>
                  </a:lnTo>
                  <a:lnTo>
                    <a:pt x="1977644" y="336550"/>
                  </a:lnTo>
                  <a:lnTo>
                    <a:pt x="0" y="336550"/>
                  </a:lnTo>
                  <a:close/>
                </a:path>
              </a:pathLst>
            </a:custGeom>
            <a:solidFill>
              <a:srgbClr val="E7E6E6"/>
            </a:solidFill>
          </p:spPr>
          <p:txBody>
            <a:bodyPr/>
            <a:lstStyle/>
            <a:p>
              <a:endParaRPr lang="en-IL"/>
            </a:p>
          </p:txBody>
        </p:sp>
        <p:sp>
          <p:nvSpPr>
            <p:cNvPr id="12" name="Freeform 12"/>
            <p:cNvSpPr/>
            <p:nvPr/>
          </p:nvSpPr>
          <p:spPr>
            <a:xfrm>
              <a:off x="0" y="-1016"/>
              <a:ext cx="2237486" cy="476123"/>
            </a:xfrm>
            <a:custGeom>
              <a:avLst/>
              <a:gdLst/>
              <a:ahLst/>
              <a:cxnLst/>
              <a:rect l="l" t="t" r="r" b="b"/>
              <a:pathLst>
                <a:path w="2237486" h="476123">
                  <a:moveTo>
                    <a:pt x="12700" y="113157"/>
                  </a:moveTo>
                  <a:lnTo>
                    <a:pt x="1990344" y="113157"/>
                  </a:lnTo>
                  <a:lnTo>
                    <a:pt x="1990344" y="125857"/>
                  </a:lnTo>
                  <a:lnTo>
                    <a:pt x="1977644" y="125857"/>
                  </a:lnTo>
                  <a:lnTo>
                    <a:pt x="1977644" y="13716"/>
                  </a:lnTo>
                  <a:cubicBezTo>
                    <a:pt x="1977644" y="8636"/>
                    <a:pt x="1980692" y="4064"/>
                    <a:pt x="1985391" y="2032"/>
                  </a:cubicBezTo>
                  <a:cubicBezTo>
                    <a:pt x="1990090" y="0"/>
                    <a:pt x="1995424" y="1016"/>
                    <a:pt x="1999107" y="4572"/>
                  </a:cubicBezTo>
                  <a:lnTo>
                    <a:pt x="2233549" y="228981"/>
                  </a:lnTo>
                  <a:cubicBezTo>
                    <a:pt x="2236089" y="231394"/>
                    <a:pt x="2237486" y="234696"/>
                    <a:pt x="2237486" y="238125"/>
                  </a:cubicBezTo>
                  <a:cubicBezTo>
                    <a:pt x="2237486" y="241554"/>
                    <a:pt x="2236089" y="244856"/>
                    <a:pt x="2233549" y="247269"/>
                  </a:cubicBezTo>
                  <a:lnTo>
                    <a:pt x="1999107" y="471678"/>
                  </a:lnTo>
                  <a:cubicBezTo>
                    <a:pt x="1995424" y="475234"/>
                    <a:pt x="1989963" y="476123"/>
                    <a:pt x="1985391" y="474218"/>
                  </a:cubicBezTo>
                  <a:cubicBezTo>
                    <a:pt x="1980819" y="472313"/>
                    <a:pt x="1977644" y="467614"/>
                    <a:pt x="1977644" y="462534"/>
                  </a:cubicBezTo>
                  <a:lnTo>
                    <a:pt x="1977644" y="350266"/>
                  </a:lnTo>
                  <a:lnTo>
                    <a:pt x="1990344" y="350266"/>
                  </a:lnTo>
                  <a:lnTo>
                    <a:pt x="1990344" y="362966"/>
                  </a:lnTo>
                  <a:lnTo>
                    <a:pt x="12700" y="362966"/>
                  </a:lnTo>
                  <a:cubicBezTo>
                    <a:pt x="5715" y="362966"/>
                    <a:pt x="0" y="357251"/>
                    <a:pt x="0" y="350266"/>
                  </a:cubicBezTo>
                  <a:lnTo>
                    <a:pt x="0" y="125857"/>
                  </a:lnTo>
                  <a:cubicBezTo>
                    <a:pt x="0" y="118872"/>
                    <a:pt x="5715" y="113157"/>
                    <a:pt x="12700" y="113157"/>
                  </a:cubicBezTo>
                  <a:moveTo>
                    <a:pt x="12700" y="138557"/>
                  </a:moveTo>
                  <a:lnTo>
                    <a:pt x="12700" y="125857"/>
                  </a:lnTo>
                  <a:lnTo>
                    <a:pt x="25400" y="125857"/>
                  </a:lnTo>
                  <a:lnTo>
                    <a:pt x="25400" y="350266"/>
                  </a:lnTo>
                  <a:lnTo>
                    <a:pt x="12700" y="350266"/>
                  </a:lnTo>
                  <a:lnTo>
                    <a:pt x="12700" y="337566"/>
                  </a:lnTo>
                  <a:lnTo>
                    <a:pt x="1990344" y="337566"/>
                  </a:lnTo>
                  <a:cubicBezTo>
                    <a:pt x="1997329" y="337566"/>
                    <a:pt x="2003044" y="343281"/>
                    <a:pt x="2003044" y="350266"/>
                  </a:cubicBezTo>
                  <a:lnTo>
                    <a:pt x="2003044" y="462407"/>
                  </a:lnTo>
                  <a:lnTo>
                    <a:pt x="1990344" y="462407"/>
                  </a:lnTo>
                  <a:lnTo>
                    <a:pt x="1981581" y="453263"/>
                  </a:lnTo>
                  <a:lnTo>
                    <a:pt x="2216023" y="228854"/>
                  </a:lnTo>
                  <a:lnTo>
                    <a:pt x="2224786" y="237998"/>
                  </a:lnTo>
                  <a:lnTo>
                    <a:pt x="2216023" y="247142"/>
                  </a:lnTo>
                  <a:lnTo>
                    <a:pt x="1981454" y="22860"/>
                  </a:lnTo>
                  <a:lnTo>
                    <a:pt x="1990217" y="13716"/>
                  </a:lnTo>
                  <a:lnTo>
                    <a:pt x="2002917" y="13716"/>
                  </a:lnTo>
                  <a:lnTo>
                    <a:pt x="2002917" y="125857"/>
                  </a:lnTo>
                  <a:cubicBezTo>
                    <a:pt x="2002917" y="132842"/>
                    <a:pt x="1997202" y="138557"/>
                    <a:pt x="1990217" y="138557"/>
                  </a:cubicBezTo>
                  <a:lnTo>
                    <a:pt x="12700" y="138557"/>
                  </a:lnTo>
                  <a:close/>
                </a:path>
              </a:pathLst>
            </a:custGeom>
            <a:solidFill>
              <a:srgbClr val="44546A"/>
            </a:solidFill>
          </p:spPr>
          <p:txBody>
            <a:bodyPr/>
            <a:lstStyle/>
            <a:p>
              <a:endParaRPr lang="en-IL"/>
            </a:p>
          </p:txBody>
        </p:sp>
      </p:grpSp>
      <p:grpSp>
        <p:nvGrpSpPr>
          <p:cNvPr id="13" name="Group 13"/>
          <p:cNvGrpSpPr/>
          <p:nvPr/>
        </p:nvGrpSpPr>
        <p:grpSpPr>
          <a:xfrm>
            <a:off x="5804176" y="4690502"/>
            <a:ext cx="1416600" cy="561600"/>
            <a:chOff x="0" y="0"/>
            <a:chExt cx="1888800" cy="748800"/>
          </a:xfrm>
        </p:grpSpPr>
        <p:sp>
          <p:nvSpPr>
            <p:cNvPr id="14" name="Freeform 14"/>
            <p:cNvSpPr/>
            <p:nvPr/>
          </p:nvSpPr>
          <p:spPr>
            <a:xfrm>
              <a:off x="0" y="0"/>
              <a:ext cx="1888800" cy="748800"/>
            </a:xfrm>
            <a:custGeom>
              <a:avLst/>
              <a:gdLst/>
              <a:ahLst/>
              <a:cxnLst/>
              <a:rect l="l" t="t" r="r" b="b"/>
              <a:pathLst>
                <a:path w="1888800" h="748800">
                  <a:moveTo>
                    <a:pt x="0" y="0"/>
                  </a:moveTo>
                  <a:lnTo>
                    <a:pt x="1888800" y="0"/>
                  </a:lnTo>
                  <a:lnTo>
                    <a:pt x="1888800" y="748800"/>
                  </a:lnTo>
                  <a:lnTo>
                    <a:pt x="0" y="748800"/>
                  </a:lnTo>
                  <a:close/>
                </a:path>
              </a:pathLst>
            </a:custGeom>
            <a:solidFill>
              <a:srgbClr val="000000">
                <a:alpha val="0"/>
              </a:srgbClr>
            </a:solidFill>
          </p:spPr>
          <p:txBody>
            <a:bodyPr/>
            <a:lstStyle/>
            <a:p>
              <a:endParaRPr lang="en-IL"/>
            </a:p>
          </p:txBody>
        </p:sp>
        <p:sp>
          <p:nvSpPr>
            <p:cNvPr id="15" name="TextBox 15"/>
            <p:cNvSpPr txBox="1"/>
            <p:nvPr/>
          </p:nvSpPr>
          <p:spPr>
            <a:xfrm>
              <a:off x="0" y="-247650"/>
              <a:ext cx="1888800" cy="996450"/>
            </a:xfrm>
            <a:prstGeom prst="rect">
              <a:avLst/>
            </a:prstGeom>
          </p:spPr>
          <p:txBody>
            <a:bodyPr lIns="0" tIns="0" rIns="0" bIns="0" rtlCol="0" anchor="ctr"/>
            <a:lstStyle/>
            <a:p>
              <a:pPr algn="l">
                <a:lnSpc>
                  <a:spcPts val="4937"/>
                </a:lnSpc>
              </a:pPr>
              <a:r>
                <a:rPr lang="en-US" sz="2400">
                  <a:solidFill>
                    <a:srgbClr val="254356"/>
                  </a:solidFill>
                  <a:latin typeface="Arial"/>
                  <a:ea typeface="Arial"/>
                  <a:cs typeface="Arial"/>
                  <a:sym typeface="Arial"/>
                </a:rPr>
                <a:t>Layer 1</a:t>
              </a:r>
            </a:p>
          </p:txBody>
        </p:sp>
      </p:grpSp>
      <p:grpSp>
        <p:nvGrpSpPr>
          <p:cNvPr id="16" name="Group 16"/>
          <p:cNvGrpSpPr/>
          <p:nvPr/>
        </p:nvGrpSpPr>
        <p:grpSpPr>
          <a:xfrm>
            <a:off x="7229475" y="5132901"/>
            <a:ext cx="1678050" cy="355650"/>
            <a:chOff x="0" y="0"/>
            <a:chExt cx="2237400" cy="474200"/>
          </a:xfrm>
        </p:grpSpPr>
        <p:sp>
          <p:nvSpPr>
            <p:cNvPr id="17" name="Freeform 17"/>
            <p:cNvSpPr/>
            <p:nvPr/>
          </p:nvSpPr>
          <p:spPr>
            <a:xfrm>
              <a:off x="12700" y="12700"/>
              <a:ext cx="2212086" cy="448818"/>
            </a:xfrm>
            <a:custGeom>
              <a:avLst/>
              <a:gdLst/>
              <a:ahLst/>
              <a:cxnLst/>
              <a:rect l="l" t="t" r="r" b="b"/>
              <a:pathLst>
                <a:path w="2212086" h="448818">
                  <a:moveTo>
                    <a:pt x="0" y="112141"/>
                  </a:moveTo>
                  <a:lnTo>
                    <a:pt x="1977644" y="112141"/>
                  </a:lnTo>
                  <a:lnTo>
                    <a:pt x="1977644" y="0"/>
                  </a:lnTo>
                  <a:lnTo>
                    <a:pt x="2212086" y="224409"/>
                  </a:lnTo>
                  <a:lnTo>
                    <a:pt x="1977644" y="448818"/>
                  </a:lnTo>
                  <a:lnTo>
                    <a:pt x="1977644" y="336550"/>
                  </a:lnTo>
                  <a:lnTo>
                    <a:pt x="0" y="336550"/>
                  </a:lnTo>
                  <a:close/>
                </a:path>
              </a:pathLst>
            </a:custGeom>
            <a:solidFill>
              <a:srgbClr val="E7E6E6"/>
            </a:solidFill>
          </p:spPr>
          <p:txBody>
            <a:bodyPr/>
            <a:lstStyle/>
            <a:p>
              <a:endParaRPr lang="en-IL"/>
            </a:p>
          </p:txBody>
        </p:sp>
        <p:sp>
          <p:nvSpPr>
            <p:cNvPr id="18" name="Freeform 18"/>
            <p:cNvSpPr/>
            <p:nvPr/>
          </p:nvSpPr>
          <p:spPr>
            <a:xfrm>
              <a:off x="0" y="-1016"/>
              <a:ext cx="2237486" cy="476123"/>
            </a:xfrm>
            <a:custGeom>
              <a:avLst/>
              <a:gdLst/>
              <a:ahLst/>
              <a:cxnLst/>
              <a:rect l="l" t="t" r="r" b="b"/>
              <a:pathLst>
                <a:path w="2237486" h="476123">
                  <a:moveTo>
                    <a:pt x="12700" y="113157"/>
                  </a:moveTo>
                  <a:lnTo>
                    <a:pt x="1990344" y="113157"/>
                  </a:lnTo>
                  <a:lnTo>
                    <a:pt x="1990344" y="125857"/>
                  </a:lnTo>
                  <a:lnTo>
                    <a:pt x="1977644" y="125857"/>
                  </a:lnTo>
                  <a:lnTo>
                    <a:pt x="1977644" y="13716"/>
                  </a:lnTo>
                  <a:cubicBezTo>
                    <a:pt x="1977644" y="8636"/>
                    <a:pt x="1980692" y="4064"/>
                    <a:pt x="1985391" y="2032"/>
                  </a:cubicBezTo>
                  <a:cubicBezTo>
                    <a:pt x="1990090" y="0"/>
                    <a:pt x="1995424" y="1016"/>
                    <a:pt x="1999107" y="4572"/>
                  </a:cubicBezTo>
                  <a:lnTo>
                    <a:pt x="2233549" y="228981"/>
                  </a:lnTo>
                  <a:cubicBezTo>
                    <a:pt x="2236089" y="231394"/>
                    <a:pt x="2237486" y="234696"/>
                    <a:pt x="2237486" y="238125"/>
                  </a:cubicBezTo>
                  <a:cubicBezTo>
                    <a:pt x="2237486" y="241554"/>
                    <a:pt x="2236089" y="244856"/>
                    <a:pt x="2233549" y="247269"/>
                  </a:cubicBezTo>
                  <a:lnTo>
                    <a:pt x="1999107" y="471678"/>
                  </a:lnTo>
                  <a:cubicBezTo>
                    <a:pt x="1995424" y="475234"/>
                    <a:pt x="1989963" y="476123"/>
                    <a:pt x="1985391" y="474218"/>
                  </a:cubicBezTo>
                  <a:cubicBezTo>
                    <a:pt x="1980819" y="472313"/>
                    <a:pt x="1977644" y="467614"/>
                    <a:pt x="1977644" y="462534"/>
                  </a:cubicBezTo>
                  <a:lnTo>
                    <a:pt x="1977644" y="350266"/>
                  </a:lnTo>
                  <a:lnTo>
                    <a:pt x="1990344" y="350266"/>
                  </a:lnTo>
                  <a:lnTo>
                    <a:pt x="1990344" y="362966"/>
                  </a:lnTo>
                  <a:lnTo>
                    <a:pt x="12700" y="362966"/>
                  </a:lnTo>
                  <a:cubicBezTo>
                    <a:pt x="5715" y="362966"/>
                    <a:pt x="0" y="357251"/>
                    <a:pt x="0" y="350266"/>
                  </a:cubicBezTo>
                  <a:lnTo>
                    <a:pt x="0" y="125857"/>
                  </a:lnTo>
                  <a:cubicBezTo>
                    <a:pt x="0" y="118872"/>
                    <a:pt x="5715" y="113157"/>
                    <a:pt x="12700" y="113157"/>
                  </a:cubicBezTo>
                  <a:moveTo>
                    <a:pt x="12700" y="138557"/>
                  </a:moveTo>
                  <a:lnTo>
                    <a:pt x="12700" y="125857"/>
                  </a:lnTo>
                  <a:lnTo>
                    <a:pt x="25400" y="125857"/>
                  </a:lnTo>
                  <a:lnTo>
                    <a:pt x="25400" y="350266"/>
                  </a:lnTo>
                  <a:lnTo>
                    <a:pt x="12700" y="350266"/>
                  </a:lnTo>
                  <a:lnTo>
                    <a:pt x="12700" y="337566"/>
                  </a:lnTo>
                  <a:lnTo>
                    <a:pt x="1990344" y="337566"/>
                  </a:lnTo>
                  <a:cubicBezTo>
                    <a:pt x="1997329" y="337566"/>
                    <a:pt x="2003044" y="343281"/>
                    <a:pt x="2003044" y="350266"/>
                  </a:cubicBezTo>
                  <a:lnTo>
                    <a:pt x="2003044" y="462407"/>
                  </a:lnTo>
                  <a:lnTo>
                    <a:pt x="1990344" y="462407"/>
                  </a:lnTo>
                  <a:lnTo>
                    <a:pt x="1981581" y="453263"/>
                  </a:lnTo>
                  <a:lnTo>
                    <a:pt x="2216023" y="228854"/>
                  </a:lnTo>
                  <a:lnTo>
                    <a:pt x="2224786" y="237998"/>
                  </a:lnTo>
                  <a:lnTo>
                    <a:pt x="2216023" y="247142"/>
                  </a:lnTo>
                  <a:lnTo>
                    <a:pt x="1981454" y="22860"/>
                  </a:lnTo>
                  <a:lnTo>
                    <a:pt x="1990217" y="13716"/>
                  </a:lnTo>
                  <a:lnTo>
                    <a:pt x="2002917" y="13716"/>
                  </a:lnTo>
                  <a:lnTo>
                    <a:pt x="2002917" y="125857"/>
                  </a:lnTo>
                  <a:cubicBezTo>
                    <a:pt x="2002917" y="132842"/>
                    <a:pt x="1997202" y="138557"/>
                    <a:pt x="1990217" y="138557"/>
                  </a:cubicBezTo>
                  <a:lnTo>
                    <a:pt x="12700" y="138557"/>
                  </a:lnTo>
                  <a:close/>
                </a:path>
              </a:pathLst>
            </a:custGeom>
            <a:solidFill>
              <a:srgbClr val="44546A"/>
            </a:solidFill>
          </p:spPr>
          <p:txBody>
            <a:bodyPr/>
            <a:lstStyle/>
            <a:p>
              <a:endParaRPr lang="en-IL"/>
            </a:p>
          </p:txBody>
        </p:sp>
      </p:grpSp>
      <p:grpSp>
        <p:nvGrpSpPr>
          <p:cNvPr id="19" name="Group 19"/>
          <p:cNvGrpSpPr/>
          <p:nvPr/>
        </p:nvGrpSpPr>
        <p:grpSpPr>
          <a:xfrm>
            <a:off x="5804176" y="5142426"/>
            <a:ext cx="1416600" cy="561600"/>
            <a:chOff x="0" y="0"/>
            <a:chExt cx="1888800" cy="748800"/>
          </a:xfrm>
        </p:grpSpPr>
        <p:sp>
          <p:nvSpPr>
            <p:cNvPr id="20" name="Freeform 20"/>
            <p:cNvSpPr/>
            <p:nvPr/>
          </p:nvSpPr>
          <p:spPr>
            <a:xfrm>
              <a:off x="0" y="0"/>
              <a:ext cx="1888800" cy="748800"/>
            </a:xfrm>
            <a:custGeom>
              <a:avLst/>
              <a:gdLst/>
              <a:ahLst/>
              <a:cxnLst/>
              <a:rect l="l" t="t" r="r" b="b"/>
              <a:pathLst>
                <a:path w="1888800" h="748800">
                  <a:moveTo>
                    <a:pt x="0" y="0"/>
                  </a:moveTo>
                  <a:lnTo>
                    <a:pt x="1888800" y="0"/>
                  </a:lnTo>
                  <a:lnTo>
                    <a:pt x="1888800" y="748800"/>
                  </a:lnTo>
                  <a:lnTo>
                    <a:pt x="0" y="748800"/>
                  </a:lnTo>
                  <a:close/>
                </a:path>
              </a:pathLst>
            </a:custGeom>
            <a:solidFill>
              <a:srgbClr val="000000">
                <a:alpha val="0"/>
              </a:srgbClr>
            </a:solidFill>
          </p:spPr>
          <p:txBody>
            <a:bodyPr/>
            <a:lstStyle/>
            <a:p>
              <a:endParaRPr lang="en-IL"/>
            </a:p>
          </p:txBody>
        </p:sp>
        <p:sp>
          <p:nvSpPr>
            <p:cNvPr id="21" name="TextBox 21"/>
            <p:cNvSpPr txBox="1"/>
            <p:nvPr/>
          </p:nvSpPr>
          <p:spPr>
            <a:xfrm>
              <a:off x="0" y="-247650"/>
              <a:ext cx="1888800" cy="996450"/>
            </a:xfrm>
            <a:prstGeom prst="rect">
              <a:avLst/>
            </a:prstGeom>
          </p:spPr>
          <p:txBody>
            <a:bodyPr lIns="0" tIns="0" rIns="0" bIns="0" rtlCol="0" anchor="ctr"/>
            <a:lstStyle/>
            <a:p>
              <a:pPr algn="l">
                <a:lnSpc>
                  <a:spcPts val="4937"/>
                </a:lnSpc>
              </a:pPr>
              <a:r>
                <a:rPr lang="en-US" sz="2400">
                  <a:solidFill>
                    <a:srgbClr val="254356"/>
                  </a:solidFill>
                  <a:latin typeface="Arial"/>
                  <a:ea typeface="Arial"/>
                  <a:cs typeface="Arial"/>
                  <a:sym typeface="Arial"/>
                </a:rPr>
                <a:t>Layer 2</a:t>
              </a:r>
            </a:p>
          </p:txBody>
        </p:sp>
      </p:grpSp>
      <p:grpSp>
        <p:nvGrpSpPr>
          <p:cNvPr id="22" name="Group 22"/>
          <p:cNvGrpSpPr/>
          <p:nvPr/>
        </p:nvGrpSpPr>
        <p:grpSpPr>
          <a:xfrm>
            <a:off x="7229475" y="5566027"/>
            <a:ext cx="1678050" cy="355650"/>
            <a:chOff x="0" y="0"/>
            <a:chExt cx="2237400" cy="474200"/>
          </a:xfrm>
        </p:grpSpPr>
        <p:sp>
          <p:nvSpPr>
            <p:cNvPr id="23" name="Freeform 23"/>
            <p:cNvSpPr/>
            <p:nvPr/>
          </p:nvSpPr>
          <p:spPr>
            <a:xfrm>
              <a:off x="12700" y="12700"/>
              <a:ext cx="2212086" cy="448818"/>
            </a:xfrm>
            <a:custGeom>
              <a:avLst/>
              <a:gdLst/>
              <a:ahLst/>
              <a:cxnLst/>
              <a:rect l="l" t="t" r="r" b="b"/>
              <a:pathLst>
                <a:path w="2212086" h="448818">
                  <a:moveTo>
                    <a:pt x="0" y="112141"/>
                  </a:moveTo>
                  <a:lnTo>
                    <a:pt x="1977644" y="112141"/>
                  </a:lnTo>
                  <a:lnTo>
                    <a:pt x="1977644" y="0"/>
                  </a:lnTo>
                  <a:lnTo>
                    <a:pt x="2212086" y="224409"/>
                  </a:lnTo>
                  <a:lnTo>
                    <a:pt x="1977644" y="448818"/>
                  </a:lnTo>
                  <a:lnTo>
                    <a:pt x="1977644" y="336550"/>
                  </a:lnTo>
                  <a:lnTo>
                    <a:pt x="0" y="336550"/>
                  </a:lnTo>
                  <a:close/>
                </a:path>
              </a:pathLst>
            </a:custGeom>
            <a:solidFill>
              <a:srgbClr val="E7E6E6"/>
            </a:solidFill>
          </p:spPr>
          <p:txBody>
            <a:bodyPr/>
            <a:lstStyle/>
            <a:p>
              <a:endParaRPr lang="en-IL"/>
            </a:p>
          </p:txBody>
        </p:sp>
        <p:sp>
          <p:nvSpPr>
            <p:cNvPr id="24" name="Freeform 24"/>
            <p:cNvSpPr/>
            <p:nvPr/>
          </p:nvSpPr>
          <p:spPr>
            <a:xfrm>
              <a:off x="0" y="-1016"/>
              <a:ext cx="2237486" cy="476123"/>
            </a:xfrm>
            <a:custGeom>
              <a:avLst/>
              <a:gdLst/>
              <a:ahLst/>
              <a:cxnLst/>
              <a:rect l="l" t="t" r="r" b="b"/>
              <a:pathLst>
                <a:path w="2237486" h="476123">
                  <a:moveTo>
                    <a:pt x="12700" y="113157"/>
                  </a:moveTo>
                  <a:lnTo>
                    <a:pt x="1990344" y="113157"/>
                  </a:lnTo>
                  <a:lnTo>
                    <a:pt x="1990344" y="125857"/>
                  </a:lnTo>
                  <a:lnTo>
                    <a:pt x="1977644" y="125857"/>
                  </a:lnTo>
                  <a:lnTo>
                    <a:pt x="1977644" y="13716"/>
                  </a:lnTo>
                  <a:cubicBezTo>
                    <a:pt x="1977644" y="8636"/>
                    <a:pt x="1980692" y="4064"/>
                    <a:pt x="1985391" y="2032"/>
                  </a:cubicBezTo>
                  <a:cubicBezTo>
                    <a:pt x="1990090" y="0"/>
                    <a:pt x="1995424" y="1016"/>
                    <a:pt x="1999107" y="4572"/>
                  </a:cubicBezTo>
                  <a:lnTo>
                    <a:pt x="2233549" y="228981"/>
                  </a:lnTo>
                  <a:cubicBezTo>
                    <a:pt x="2236089" y="231394"/>
                    <a:pt x="2237486" y="234696"/>
                    <a:pt x="2237486" y="238125"/>
                  </a:cubicBezTo>
                  <a:cubicBezTo>
                    <a:pt x="2237486" y="241554"/>
                    <a:pt x="2236089" y="244856"/>
                    <a:pt x="2233549" y="247269"/>
                  </a:cubicBezTo>
                  <a:lnTo>
                    <a:pt x="1999107" y="471678"/>
                  </a:lnTo>
                  <a:cubicBezTo>
                    <a:pt x="1995424" y="475234"/>
                    <a:pt x="1989963" y="476123"/>
                    <a:pt x="1985391" y="474218"/>
                  </a:cubicBezTo>
                  <a:cubicBezTo>
                    <a:pt x="1980819" y="472313"/>
                    <a:pt x="1977644" y="467614"/>
                    <a:pt x="1977644" y="462534"/>
                  </a:cubicBezTo>
                  <a:lnTo>
                    <a:pt x="1977644" y="350266"/>
                  </a:lnTo>
                  <a:lnTo>
                    <a:pt x="1990344" y="350266"/>
                  </a:lnTo>
                  <a:lnTo>
                    <a:pt x="1990344" y="362966"/>
                  </a:lnTo>
                  <a:lnTo>
                    <a:pt x="12700" y="362966"/>
                  </a:lnTo>
                  <a:cubicBezTo>
                    <a:pt x="5715" y="362966"/>
                    <a:pt x="0" y="357251"/>
                    <a:pt x="0" y="350266"/>
                  </a:cubicBezTo>
                  <a:lnTo>
                    <a:pt x="0" y="125857"/>
                  </a:lnTo>
                  <a:cubicBezTo>
                    <a:pt x="0" y="118872"/>
                    <a:pt x="5715" y="113157"/>
                    <a:pt x="12700" y="113157"/>
                  </a:cubicBezTo>
                  <a:moveTo>
                    <a:pt x="12700" y="138557"/>
                  </a:moveTo>
                  <a:lnTo>
                    <a:pt x="12700" y="125857"/>
                  </a:lnTo>
                  <a:lnTo>
                    <a:pt x="25400" y="125857"/>
                  </a:lnTo>
                  <a:lnTo>
                    <a:pt x="25400" y="350266"/>
                  </a:lnTo>
                  <a:lnTo>
                    <a:pt x="12700" y="350266"/>
                  </a:lnTo>
                  <a:lnTo>
                    <a:pt x="12700" y="337566"/>
                  </a:lnTo>
                  <a:lnTo>
                    <a:pt x="1990344" y="337566"/>
                  </a:lnTo>
                  <a:cubicBezTo>
                    <a:pt x="1997329" y="337566"/>
                    <a:pt x="2003044" y="343281"/>
                    <a:pt x="2003044" y="350266"/>
                  </a:cubicBezTo>
                  <a:lnTo>
                    <a:pt x="2003044" y="462407"/>
                  </a:lnTo>
                  <a:lnTo>
                    <a:pt x="1990344" y="462407"/>
                  </a:lnTo>
                  <a:lnTo>
                    <a:pt x="1981581" y="453263"/>
                  </a:lnTo>
                  <a:lnTo>
                    <a:pt x="2216023" y="228854"/>
                  </a:lnTo>
                  <a:lnTo>
                    <a:pt x="2224786" y="237998"/>
                  </a:lnTo>
                  <a:lnTo>
                    <a:pt x="2216023" y="247142"/>
                  </a:lnTo>
                  <a:lnTo>
                    <a:pt x="1981454" y="22860"/>
                  </a:lnTo>
                  <a:lnTo>
                    <a:pt x="1990217" y="13716"/>
                  </a:lnTo>
                  <a:lnTo>
                    <a:pt x="2002917" y="13716"/>
                  </a:lnTo>
                  <a:lnTo>
                    <a:pt x="2002917" y="125857"/>
                  </a:lnTo>
                  <a:cubicBezTo>
                    <a:pt x="2002917" y="132842"/>
                    <a:pt x="1997202" y="138557"/>
                    <a:pt x="1990217" y="138557"/>
                  </a:cubicBezTo>
                  <a:lnTo>
                    <a:pt x="12700" y="138557"/>
                  </a:lnTo>
                  <a:close/>
                </a:path>
              </a:pathLst>
            </a:custGeom>
            <a:solidFill>
              <a:srgbClr val="44546A"/>
            </a:solidFill>
          </p:spPr>
          <p:txBody>
            <a:bodyPr/>
            <a:lstStyle/>
            <a:p>
              <a:endParaRPr lang="en-IL"/>
            </a:p>
          </p:txBody>
        </p:sp>
      </p:grpSp>
      <p:grpSp>
        <p:nvGrpSpPr>
          <p:cNvPr id="25" name="Group 25"/>
          <p:cNvGrpSpPr/>
          <p:nvPr/>
        </p:nvGrpSpPr>
        <p:grpSpPr>
          <a:xfrm>
            <a:off x="5804176" y="5575552"/>
            <a:ext cx="1416600" cy="561600"/>
            <a:chOff x="0" y="0"/>
            <a:chExt cx="1888800" cy="748800"/>
          </a:xfrm>
        </p:grpSpPr>
        <p:sp>
          <p:nvSpPr>
            <p:cNvPr id="26" name="Freeform 26"/>
            <p:cNvSpPr/>
            <p:nvPr/>
          </p:nvSpPr>
          <p:spPr>
            <a:xfrm>
              <a:off x="0" y="0"/>
              <a:ext cx="1888800" cy="748800"/>
            </a:xfrm>
            <a:custGeom>
              <a:avLst/>
              <a:gdLst/>
              <a:ahLst/>
              <a:cxnLst/>
              <a:rect l="l" t="t" r="r" b="b"/>
              <a:pathLst>
                <a:path w="1888800" h="748800">
                  <a:moveTo>
                    <a:pt x="0" y="0"/>
                  </a:moveTo>
                  <a:lnTo>
                    <a:pt x="1888800" y="0"/>
                  </a:lnTo>
                  <a:lnTo>
                    <a:pt x="1888800" y="748800"/>
                  </a:lnTo>
                  <a:lnTo>
                    <a:pt x="0" y="748800"/>
                  </a:lnTo>
                  <a:close/>
                </a:path>
              </a:pathLst>
            </a:custGeom>
            <a:solidFill>
              <a:srgbClr val="000000">
                <a:alpha val="0"/>
              </a:srgbClr>
            </a:solidFill>
          </p:spPr>
          <p:txBody>
            <a:bodyPr/>
            <a:lstStyle/>
            <a:p>
              <a:endParaRPr lang="en-IL"/>
            </a:p>
          </p:txBody>
        </p:sp>
        <p:sp>
          <p:nvSpPr>
            <p:cNvPr id="27" name="TextBox 27"/>
            <p:cNvSpPr txBox="1"/>
            <p:nvPr/>
          </p:nvSpPr>
          <p:spPr>
            <a:xfrm>
              <a:off x="0" y="-247650"/>
              <a:ext cx="1888800" cy="996450"/>
            </a:xfrm>
            <a:prstGeom prst="rect">
              <a:avLst/>
            </a:prstGeom>
          </p:spPr>
          <p:txBody>
            <a:bodyPr lIns="0" tIns="0" rIns="0" bIns="0" rtlCol="0" anchor="ctr"/>
            <a:lstStyle/>
            <a:p>
              <a:pPr algn="l">
                <a:lnSpc>
                  <a:spcPts val="4937"/>
                </a:lnSpc>
              </a:pPr>
              <a:r>
                <a:rPr lang="en-US" sz="2400">
                  <a:solidFill>
                    <a:srgbClr val="254356"/>
                  </a:solidFill>
                  <a:latin typeface="Arial"/>
                  <a:ea typeface="Arial"/>
                  <a:cs typeface="Arial"/>
                  <a:sym typeface="Arial"/>
                </a:rPr>
                <a:t>Layer 3</a:t>
              </a:r>
            </a:p>
          </p:txBody>
        </p:sp>
      </p:grpSp>
      <p:grpSp>
        <p:nvGrpSpPr>
          <p:cNvPr id="28" name="Group 28"/>
          <p:cNvGrpSpPr/>
          <p:nvPr/>
        </p:nvGrpSpPr>
        <p:grpSpPr>
          <a:xfrm>
            <a:off x="7229475" y="6017951"/>
            <a:ext cx="1678050" cy="355650"/>
            <a:chOff x="0" y="0"/>
            <a:chExt cx="2237400" cy="474200"/>
          </a:xfrm>
        </p:grpSpPr>
        <p:sp>
          <p:nvSpPr>
            <p:cNvPr id="29" name="Freeform 29"/>
            <p:cNvSpPr/>
            <p:nvPr/>
          </p:nvSpPr>
          <p:spPr>
            <a:xfrm>
              <a:off x="12700" y="12700"/>
              <a:ext cx="2212086" cy="448818"/>
            </a:xfrm>
            <a:custGeom>
              <a:avLst/>
              <a:gdLst/>
              <a:ahLst/>
              <a:cxnLst/>
              <a:rect l="l" t="t" r="r" b="b"/>
              <a:pathLst>
                <a:path w="2212086" h="448818">
                  <a:moveTo>
                    <a:pt x="0" y="112141"/>
                  </a:moveTo>
                  <a:lnTo>
                    <a:pt x="1977644" y="112141"/>
                  </a:lnTo>
                  <a:lnTo>
                    <a:pt x="1977644" y="0"/>
                  </a:lnTo>
                  <a:lnTo>
                    <a:pt x="2212086" y="224409"/>
                  </a:lnTo>
                  <a:lnTo>
                    <a:pt x="1977644" y="448818"/>
                  </a:lnTo>
                  <a:lnTo>
                    <a:pt x="1977644" y="336550"/>
                  </a:lnTo>
                  <a:lnTo>
                    <a:pt x="0" y="336550"/>
                  </a:lnTo>
                  <a:close/>
                </a:path>
              </a:pathLst>
            </a:custGeom>
            <a:solidFill>
              <a:srgbClr val="E7E6E6"/>
            </a:solidFill>
          </p:spPr>
          <p:txBody>
            <a:bodyPr/>
            <a:lstStyle/>
            <a:p>
              <a:endParaRPr lang="en-IL"/>
            </a:p>
          </p:txBody>
        </p:sp>
        <p:sp>
          <p:nvSpPr>
            <p:cNvPr id="30" name="Freeform 30"/>
            <p:cNvSpPr/>
            <p:nvPr/>
          </p:nvSpPr>
          <p:spPr>
            <a:xfrm>
              <a:off x="0" y="-1016"/>
              <a:ext cx="2237486" cy="476123"/>
            </a:xfrm>
            <a:custGeom>
              <a:avLst/>
              <a:gdLst/>
              <a:ahLst/>
              <a:cxnLst/>
              <a:rect l="l" t="t" r="r" b="b"/>
              <a:pathLst>
                <a:path w="2237486" h="476123">
                  <a:moveTo>
                    <a:pt x="12700" y="113157"/>
                  </a:moveTo>
                  <a:lnTo>
                    <a:pt x="1990344" y="113157"/>
                  </a:lnTo>
                  <a:lnTo>
                    <a:pt x="1990344" y="125857"/>
                  </a:lnTo>
                  <a:lnTo>
                    <a:pt x="1977644" y="125857"/>
                  </a:lnTo>
                  <a:lnTo>
                    <a:pt x="1977644" y="13716"/>
                  </a:lnTo>
                  <a:cubicBezTo>
                    <a:pt x="1977644" y="8636"/>
                    <a:pt x="1980692" y="4064"/>
                    <a:pt x="1985391" y="2032"/>
                  </a:cubicBezTo>
                  <a:cubicBezTo>
                    <a:pt x="1990090" y="0"/>
                    <a:pt x="1995424" y="1016"/>
                    <a:pt x="1999107" y="4572"/>
                  </a:cubicBezTo>
                  <a:lnTo>
                    <a:pt x="2233549" y="228981"/>
                  </a:lnTo>
                  <a:cubicBezTo>
                    <a:pt x="2236089" y="231394"/>
                    <a:pt x="2237486" y="234696"/>
                    <a:pt x="2237486" y="238125"/>
                  </a:cubicBezTo>
                  <a:cubicBezTo>
                    <a:pt x="2237486" y="241554"/>
                    <a:pt x="2236089" y="244856"/>
                    <a:pt x="2233549" y="247269"/>
                  </a:cubicBezTo>
                  <a:lnTo>
                    <a:pt x="1999107" y="471678"/>
                  </a:lnTo>
                  <a:cubicBezTo>
                    <a:pt x="1995424" y="475234"/>
                    <a:pt x="1989963" y="476123"/>
                    <a:pt x="1985391" y="474218"/>
                  </a:cubicBezTo>
                  <a:cubicBezTo>
                    <a:pt x="1980819" y="472313"/>
                    <a:pt x="1977644" y="467614"/>
                    <a:pt x="1977644" y="462534"/>
                  </a:cubicBezTo>
                  <a:lnTo>
                    <a:pt x="1977644" y="350266"/>
                  </a:lnTo>
                  <a:lnTo>
                    <a:pt x="1990344" y="350266"/>
                  </a:lnTo>
                  <a:lnTo>
                    <a:pt x="1990344" y="362966"/>
                  </a:lnTo>
                  <a:lnTo>
                    <a:pt x="12700" y="362966"/>
                  </a:lnTo>
                  <a:cubicBezTo>
                    <a:pt x="5715" y="362966"/>
                    <a:pt x="0" y="357251"/>
                    <a:pt x="0" y="350266"/>
                  </a:cubicBezTo>
                  <a:lnTo>
                    <a:pt x="0" y="125857"/>
                  </a:lnTo>
                  <a:cubicBezTo>
                    <a:pt x="0" y="118872"/>
                    <a:pt x="5715" y="113157"/>
                    <a:pt x="12700" y="113157"/>
                  </a:cubicBezTo>
                  <a:moveTo>
                    <a:pt x="12700" y="138557"/>
                  </a:moveTo>
                  <a:lnTo>
                    <a:pt x="12700" y="125857"/>
                  </a:lnTo>
                  <a:lnTo>
                    <a:pt x="25400" y="125857"/>
                  </a:lnTo>
                  <a:lnTo>
                    <a:pt x="25400" y="350266"/>
                  </a:lnTo>
                  <a:lnTo>
                    <a:pt x="12700" y="350266"/>
                  </a:lnTo>
                  <a:lnTo>
                    <a:pt x="12700" y="337566"/>
                  </a:lnTo>
                  <a:lnTo>
                    <a:pt x="1990344" y="337566"/>
                  </a:lnTo>
                  <a:cubicBezTo>
                    <a:pt x="1997329" y="337566"/>
                    <a:pt x="2003044" y="343281"/>
                    <a:pt x="2003044" y="350266"/>
                  </a:cubicBezTo>
                  <a:lnTo>
                    <a:pt x="2003044" y="462407"/>
                  </a:lnTo>
                  <a:lnTo>
                    <a:pt x="1990344" y="462407"/>
                  </a:lnTo>
                  <a:lnTo>
                    <a:pt x="1981581" y="453263"/>
                  </a:lnTo>
                  <a:lnTo>
                    <a:pt x="2216023" y="228854"/>
                  </a:lnTo>
                  <a:lnTo>
                    <a:pt x="2224786" y="237998"/>
                  </a:lnTo>
                  <a:lnTo>
                    <a:pt x="2216023" y="247142"/>
                  </a:lnTo>
                  <a:lnTo>
                    <a:pt x="1981454" y="22860"/>
                  </a:lnTo>
                  <a:lnTo>
                    <a:pt x="1990217" y="13716"/>
                  </a:lnTo>
                  <a:lnTo>
                    <a:pt x="2002917" y="13716"/>
                  </a:lnTo>
                  <a:lnTo>
                    <a:pt x="2002917" y="125857"/>
                  </a:lnTo>
                  <a:cubicBezTo>
                    <a:pt x="2002917" y="132842"/>
                    <a:pt x="1997202" y="138557"/>
                    <a:pt x="1990217" y="138557"/>
                  </a:cubicBezTo>
                  <a:lnTo>
                    <a:pt x="12700" y="138557"/>
                  </a:lnTo>
                  <a:close/>
                </a:path>
              </a:pathLst>
            </a:custGeom>
            <a:solidFill>
              <a:srgbClr val="44546A"/>
            </a:solidFill>
          </p:spPr>
          <p:txBody>
            <a:bodyPr/>
            <a:lstStyle/>
            <a:p>
              <a:endParaRPr lang="en-IL"/>
            </a:p>
          </p:txBody>
        </p:sp>
      </p:grpSp>
      <p:grpSp>
        <p:nvGrpSpPr>
          <p:cNvPr id="31" name="Group 31"/>
          <p:cNvGrpSpPr/>
          <p:nvPr/>
        </p:nvGrpSpPr>
        <p:grpSpPr>
          <a:xfrm>
            <a:off x="5804176" y="6027476"/>
            <a:ext cx="1416600" cy="561600"/>
            <a:chOff x="0" y="0"/>
            <a:chExt cx="1888800" cy="748800"/>
          </a:xfrm>
        </p:grpSpPr>
        <p:sp>
          <p:nvSpPr>
            <p:cNvPr id="32" name="Freeform 32"/>
            <p:cNvSpPr/>
            <p:nvPr/>
          </p:nvSpPr>
          <p:spPr>
            <a:xfrm>
              <a:off x="0" y="0"/>
              <a:ext cx="1888800" cy="748800"/>
            </a:xfrm>
            <a:custGeom>
              <a:avLst/>
              <a:gdLst/>
              <a:ahLst/>
              <a:cxnLst/>
              <a:rect l="l" t="t" r="r" b="b"/>
              <a:pathLst>
                <a:path w="1888800" h="748800">
                  <a:moveTo>
                    <a:pt x="0" y="0"/>
                  </a:moveTo>
                  <a:lnTo>
                    <a:pt x="1888800" y="0"/>
                  </a:lnTo>
                  <a:lnTo>
                    <a:pt x="1888800" y="748800"/>
                  </a:lnTo>
                  <a:lnTo>
                    <a:pt x="0" y="748800"/>
                  </a:lnTo>
                  <a:close/>
                </a:path>
              </a:pathLst>
            </a:custGeom>
            <a:solidFill>
              <a:srgbClr val="000000">
                <a:alpha val="0"/>
              </a:srgbClr>
            </a:solidFill>
          </p:spPr>
          <p:txBody>
            <a:bodyPr/>
            <a:lstStyle/>
            <a:p>
              <a:endParaRPr lang="en-IL"/>
            </a:p>
          </p:txBody>
        </p:sp>
        <p:sp>
          <p:nvSpPr>
            <p:cNvPr id="33" name="TextBox 33"/>
            <p:cNvSpPr txBox="1"/>
            <p:nvPr/>
          </p:nvSpPr>
          <p:spPr>
            <a:xfrm>
              <a:off x="0" y="-247650"/>
              <a:ext cx="1888800" cy="996450"/>
            </a:xfrm>
            <a:prstGeom prst="rect">
              <a:avLst/>
            </a:prstGeom>
          </p:spPr>
          <p:txBody>
            <a:bodyPr lIns="0" tIns="0" rIns="0" bIns="0" rtlCol="0" anchor="ctr"/>
            <a:lstStyle/>
            <a:p>
              <a:pPr algn="l">
                <a:lnSpc>
                  <a:spcPts val="4937"/>
                </a:lnSpc>
              </a:pPr>
              <a:r>
                <a:rPr lang="en-US" sz="2400">
                  <a:solidFill>
                    <a:srgbClr val="254356"/>
                  </a:solidFill>
                  <a:latin typeface="Arial"/>
                  <a:ea typeface="Arial"/>
                  <a:cs typeface="Arial"/>
                  <a:sym typeface="Arial"/>
                </a:rPr>
                <a:t>Layer 4</a:t>
              </a:r>
            </a:p>
          </p:txBody>
        </p:sp>
      </p:grpSp>
      <p:grpSp>
        <p:nvGrpSpPr>
          <p:cNvPr id="34" name="Group 34"/>
          <p:cNvGrpSpPr/>
          <p:nvPr/>
        </p:nvGrpSpPr>
        <p:grpSpPr>
          <a:xfrm>
            <a:off x="5345775" y="4905975"/>
            <a:ext cx="343650" cy="355650"/>
            <a:chOff x="0" y="0"/>
            <a:chExt cx="458200" cy="474200"/>
          </a:xfrm>
        </p:grpSpPr>
        <p:sp>
          <p:nvSpPr>
            <p:cNvPr id="35" name="Freeform 35"/>
            <p:cNvSpPr/>
            <p:nvPr/>
          </p:nvSpPr>
          <p:spPr>
            <a:xfrm>
              <a:off x="70104" y="72136"/>
              <a:ext cx="318008" cy="329819"/>
            </a:xfrm>
            <a:custGeom>
              <a:avLst/>
              <a:gdLst/>
              <a:ahLst/>
              <a:cxnLst/>
              <a:rect l="l" t="t" r="r" b="b"/>
              <a:pathLst>
                <a:path w="318008" h="329819">
                  <a:moveTo>
                    <a:pt x="0" y="113919"/>
                  </a:moveTo>
                  <a:lnTo>
                    <a:pt x="108077" y="113919"/>
                  </a:lnTo>
                  <a:lnTo>
                    <a:pt x="108077" y="0"/>
                  </a:lnTo>
                  <a:lnTo>
                    <a:pt x="209931" y="0"/>
                  </a:lnTo>
                  <a:lnTo>
                    <a:pt x="209931" y="113919"/>
                  </a:lnTo>
                  <a:lnTo>
                    <a:pt x="318008" y="113919"/>
                  </a:lnTo>
                  <a:lnTo>
                    <a:pt x="318008" y="215900"/>
                  </a:lnTo>
                  <a:lnTo>
                    <a:pt x="209931" y="215900"/>
                  </a:lnTo>
                  <a:lnTo>
                    <a:pt x="209931" y="329819"/>
                  </a:lnTo>
                  <a:lnTo>
                    <a:pt x="108077" y="329819"/>
                  </a:lnTo>
                  <a:lnTo>
                    <a:pt x="108077" y="215900"/>
                  </a:lnTo>
                  <a:lnTo>
                    <a:pt x="0" y="215900"/>
                  </a:lnTo>
                  <a:close/>
                </a:path>
              </a:pathLst>
            </a:custGeom>
            <a:solidFill>
              <a:srgbClr val="E7E6E6"/>
            </a:solidFill>
          </p:spPr>
          <p:txBody>
            <a:bodyPr/>
            <a:lstStyle/>
            <a:p>
              <a:endParaRPr lang="en-IL"/>
            </a:p>
          </p:txBody>
        </p:sp>
        <p:sp>
          <p:nvSpPr>
            <p:cNvPr id="36" name="Freeform 36"/>
            <p:cNvSpPr/>
            <p:nvPr/>
          </p:nvSpPr>
          <p:spPr>
            <a:xfrm>
              <a:off x="57404" y="59436"/>
              <a:ext cx="343408" cy="355219"/>
            </a:xfrm>
            <a:custGeom>
              <a:avLst/>
              <a:gdLst/>
              <a:ahLst/>
              <a:cxnLst/>
              <a:rect l="l" t="t" r="r" b="b"/>
              <a:pathLst>
                <a:path w="343408" h="355219">
                  <a:moveTo>
                    <a:pt x="12700" y="113919"/>
                  </a:moveTo>
                  <a:lnTo>
                    <a:pt x="120777" y="113919"/>
                  </a:lnTo>
                  <a:lnTo>
                    <a:pt x="120777" y="126619"/>
                  </a:lnTo>
                  <a:lnTo>
                    <a:pt x="108077" y="126619"/>
                  </a:lnTo>
                  <a:lnTo>
                    <a:pt x="108077" y="12700"/>
                  </a:lnTo>
                  <a:cubicBezTo>
                    <a:pt x="108077" y="5715"/>
                    <a:pt x="113792" y="0"/>
                    <a:pt x="120777" y="0"/>
                  </a:cubicBezTo>
                  <a:lnTo>
                    <a:pt x="222631" y="0"/>
                  </a:lnTo>
                  <a:cubicBezTo>
                    <a:pt x="229616" y="0"/>
                    <a:pt x="235331" y="5715"/>
                    <a:pt x="235331" y="12700"/>
                  </a:cubicBezTo>
                  <a:lnTo>
                    <a:pt x="235331" y="126619"/>
                  </a:lnTo>
                  <a:lnTo>
                    <a:pt x="222631" y="126619"/>
                  </a:lnTo>
                  <a:lnTo>
                    <a:pt x="222631" y="113919"/>
                  </a:lnTo>
                  <a:lnTo>
                    <a:pt x="330708" y="113919"/>
                  </a:lnTo>
                  <a:cubicBezTo>
                    <a:pt x="337693" y="113919"/>
                    <a:pt x="343408" y="119634"/>
                    <a:pt x="343408" y="126619"/>
                  </a:cubicBezTo>
                  <a:lnTo>
                    <a:pt x="343408" y="228600"/>
                  </a:lnTo>
                  <a:cubicBezTo>
                    <a:pt x="343408" y="235585"/>
                    <a:pt x="337693" y="241300"/>
                    <a:pt x="330708" y="241300"/>
                  </a:cubicBezTo>
                  <a:lnTo>
                    <a:pt x="222631" y="241300"/>
                  </a:lnTo>
                  <a:lnTo>
                    <a:pt x="222631" y="228600"/>
                  </a:lnTo>
                  <a:lnTo>
                    <a:pt x="235331" y="228600"/>
                  </a:lnTo>
                  <a:lnTo>
                    <a:pt x="235331" y="342519"/>
                  </a:lnTo>
                  <a:cubicBezTo>
                    <a:pt x="235331" y="349504"/>
                    <a:pt x="229616" y="355219"/>
                    <a:pt x="222631" y="355219"/>
                  </a:cubicBezTo>
                  <a:lnTo>
                    <a:pt x="120777" y="355219"/>
                  </a:lnTo>
                  <a:cubicBezTo>
                    <a:pt x="113792" y="355219"/>
                    <a:pt x="108077" y="349504"/>
                    <a:pt x="108077" y="342519"/>
                  </a:cubicBezTo>
                  <a:lnTo>
                    <a:pt x="108077" y="228600"/>
                  </a:lnTo>
                  <a:lnTo>
                    <a:pt x="120777" y="228600"/>
                  </a:lnTo>
                  <a:lnTo>
                    <a:pt x="120777" y="241300"/>
                  </a:lnTo>
                  <a:lnTo>
                    <a:pt x="12700" y="241300"/>
                  </a:lnTo>
                  <a:cubicBezTo>
                    <a:pt x="5715" y="241300"/>
                    <a:pt x="0" y="235585"/>
                    <a:pt x="0" y="228600"/>
                  </a:cubicBezTo>
                  <a:lnTo>
                    <a:pt x="0" y="126619"/>
                  </a:lnTo>
                  <a:cubicBezTo>
                    <a:pt x="0" y="119634"/>
                    <a:pt x="5715" y="113919"/>
                    <a:pt x="12700" y="113919"/>
                  </a:cubicBezTo>
                  <a:moveTo>
                    <a:pt x="12700" y="139319"/>
                  </a:moveTo>
                  <a:lnTo>
                    <a:pt x="12700" y="126619"/>
                  </a:lnTo>
                  <a:lnTo>
                    <a:pt x="25400" y="126619"/>
                  </a:lnTo>
                  <a:lnTo>
                    <a:pt x="25400" y="228600"/>
                  </a:lnTo>
                  <a:lnTo>
                    <a:pt x="12700" y="228600"/>
                  </a:lnTo>
                  <a:lnTo>
                    <a:pt x="12700" y="215900"/>
                  </a:lnTo>
                  <a:lnTo>
                    <a:pt x="120777" y="215900"/>
                  </a:lnTo>
                  <a:cubicBezTo>
                    <a:pt x="127762" y="215900"/>
                    <a:pt x="133477" y="221615"/>
                    <a:pt x="133477" y="228600"/>
                  </a:cubicBezTo>
                  <a:lnTo>
                    <a:pt x="133477" y="342519"/>
                  </a:lnTo>
                  <a:lnTo>
                    <a:pt x="120777" y="342519"/>
                  </a:lnTo>
                  <a:lnTo>
                    <a:pt x="120777" y="329819"/>
                  </a:lnTo>
                  <a:lnTo>
                    <a:pt x="222631" y="329819"/>
                  </a:lnTo>
                  <a:lnTo>
                    <a:pt x="222631" y="342519"/>
                  </a:lnTo>
                  <a:lnTo>
                    <a:pt x="209931" y="342519"/>
                  </a:lnTo>
                  <a:lnTo>
                    <a:pt x="209931" y="228600"/>
                  </a:lnTo>
                  <a:cubicBezTo>
                    <a:pt x="209931" y="221615"/>
                    <a:pt x="215646" y="215900"/>
                    <a:pt x="222631" y="215900"/>
                  </a:cubicBezTo>
                  <a:lnTo>
                    <a:pt x="330708" y="215900"/>
                  </a:lnTo>
                  <a:lnTo>
                    <a:pt x="330708" y="228600"/>
                  </a:lnTo>
                  <a:lnTo>
                    <a:pt x="318008" y="228600"/>
                  </a:lnTo>
                  <a:lnTo>
                    <a:pt x="318008" y="126619"/>
                  </a:lnTo>
                  <a:lnTo>
                    <a:pt x="330708" y="126619"/>
                  </a:lnTo>
                  <a:lnTo>
                    <a:pt x="330708" y="139319"/>
                  </a:lnTo>
                  <a:lnTo>
                    <a:pt x="222631" y="139319"/>
                  </a:lnTo>
                  <a:cubicBezTo>
                    <a:pt x="215646" y="139319"/>
                    <a:pt x="209931" y="133604"/>
                    <a:pt x="209931" y="126619"/>
                  </a:cubicBezTo>
                  <a:lnTo>
                    <a:pt x="209931" y="12700"/>
                  </a:lnTo>
                  <a:lnTo>
                    <a:pt x="222631" y="12700"/>
                  </a:lnTo>
                  <a:lnTo>
                    <a:pt x="222631" y="25400"/>
                  </a:lnTo>
                  <a:lnTo>
                    <a:pt x="120777" y="25400"/>
                  </a:lnTo>
                  <a:lnTo>
                    <a:pt x="120777" y="12700"/>
                  </a:lnTo>
                  <a:lnTo>
                    <a:pt x="133477" y="12700"/>
                  </a:lnTo>
                  <a:lnTo>
                    <a:pt x="133477" y="126619"/>
                  </a:lnTo>
                  <a:cubicBezTo>
                    <a:pt x="133477" y="133604"/>
                    <a:pt x="127762" y="139319"/>
                    <a:pt x="120777" y="139319"/>
                  </a:cubicBezTo>
                  <a:lnTo>
                    <a:pt x="12700" y="139319"/>
                  </a:lnTo>
                  <a:close/>
                </a:path>
              </a:pathLst>
            </a:custGeom>
            <a:solidFill>
              <a:srgbClr val="44546A"/>
            </a:solidFill>
          </p:spPr>
          <p:txBody>
            <a:bodyPr/>
            <a:lstStyle/>
            <a:p>
              <a:endParaRPr lang="en-IL"/>
            </a:p>
          </p:txBody>
        </p:sp>
      </p:grpSp>
      <p:grpSp>
        <p:nvGrpSpPr>
          <p:cNvPr id="37" name="Group 37"/>
          <p:cNvGrpSpPr/>
          <p:nvPr/>
        </p:nvGrpSpPr>
        <p:grpSpPr>
          <a:xfrm>
            <a:off x="5345775" y="5410375"/>
            <a:ext cx="343650" cy="355650"/>
            <a:chOff x="0" y="0"/>
            <a:chExt cx="458200" cy="474200"/>
          </a:xfrm>
        </p:grpSpPr>
        <p:sp>
          <p:nvSpPr>
            <p:cNvPr id="38" name="Freeform 38"/>
            <p:cNvSpPr/>
            <p:nvPr/>
          </p:nvSpPr>
          <p:spPr>
            <a:xfrm>
              <a:off x="70104" y="72136"/>
              <a:ext cx="318008" cy="329819"/>
            </a:xfrm>
            <a:custGeom>
              <a:avLst/>
              <a:gdLst/>
              <a:ahLst/>
              <a:cxnLst/>
              <a:rect l="l" t="t" r="r" b="b"/>
              <a:pathLst>
                <a:path w="318008" h="329819">
                  <a:moveTo>
                    <a:pt x="0" y="113919"/>
                  </a:moveTo>
                  <a:lnTo>
                    <a:pt x="108077" y="113919"/>
                  </a:lnTo>
                  <a:lnTo>
                    <a:pt x="108077" y="0"/>
                  </a:lnTo>
                  <a:lnTo>
                    <a:pt x="209931" y="0"/>
                  </a:lnTo>
                  <a:lnTo>
                    <a:pt x="209931" y="113919"/>
                  </a:lnTo>
                  <a:lnTo>
                    <a:pt x="318008" y="113919"/>
                  </a:lnTo>
                  <a:lnTo>
                    <a:pt x="318008" y="215900"/>
                  </a:lnTo>
                  <a:lnTo>
                    <a:pt x="209931" y="215900"/>
                  </a:lnTo>
                  <a:lnTo>
                    <a:pt x="209931" y="329819"/>
                  </a:lnTo>
                  <a:lnTo>
                    <a:pt x="108077" y="329819"/>
                  </a:lnTo>
                  <a:lnTo>
                    <a:pt x="108077" y="215900"/>
                  </a:lnTo>
                  <a:lnTo>
                    <a:pt x="0" y="215900"/>
                  </a:lnTo>
                  <a:close/>
                </a:path>
              </a:pathLst>
            </a:custGeom>
            <a:solidFill>
              <a:srgbClr val="E7E6E6"/>
            </a:solidFill>
          </p:spPr>
          <p:txBody>
            <a:bodyPr/>
            <a:lstStyle/>
            <a:p>
              <a:endParaRPr lang="en-IL"/>
            </a:p>
          </p:txBody>
        </p:sp>
        <p:sp>
          <p:nvSpPr>
            <p:cNvPr id="39" name="Freeform 39"/>
            <p:cNvSpPr/>
            <p:nvPr/>
          </p:nvSpPr>
          <p:spPr>
            <a:xfrm>
              <a:off x="57404" y="59436"/>
              <a:ext cx="343408" cy="355219"/>
            </a:xfrm>
            <a:custGeom>
              <a:avLst/>
              <a:gdLst/>
              <a:ahLst/>
              <a:cxnLst/>
              <a:rect l="l" t="t" r="r" b="b"/>
              <a:pathLst>
                <a:path w="343408" h="355219">
                  <a:moveTo>
                    <a:pt x="12700" y="113919"/>
                  </a:moveTo>
                  <a:lnTo>
                    <a:pt x="120777" y="113919"/>
                  </a:lnTo>
                  <a:lnTo>
                    <a:pt x="120777" y="126619"/>
                  </a:lnTo>
                  <a:lnTo>
                    <a:pt x="108077" y="126619"/>
                  </a:lnTo>
                  <a:lnTo>
                    <a:pt x="108077" y="12700"/>
                  </a:lnTo>
                  <a:cubicBezTo>
                    <a:pt x="108077" y="5715"/>
                    <a:pt x="113792" y="0"/>
                    <a:pt x="120777" y="0"/>
                  </a:cubicBezTo>
                  <a:lnTo>
                    <a:pt x="222631" y="0"/>
                  </a:lnTo>
                  <a:cubicBezTo>
                    <a:pt x="229616" y="0"/>
                    <a:pt x="235331" y="5715"/>
                    <a:pt x="235331" y="12700"/>
                  </a:cubicBezTo>
                  <a:lnTo>
                    <a:pt x="235331" y="126619"/>
                  </a:lnTo>
                  <a:lnTo>
                    <a:pt x="222631" y="126619"/>
                  </a:lnTo>
                  <a:lnTo>
                    <a:pt x="222631" y="113919"/>
                  </a:lnTo>
                  <a:lnTo>
                    <a:pt x="330708" y="113919"/>
                  </a:lnTo>
                  <a:cubicBezTo>
                    <a:pt x="337693" y="113919"/>
                    <a:pt x="343408" y="119634"/>
                    <a:pt x="343408" y="126619"/>
                  </a:cubicBezTo>
                  <a:lnTo>
                    <a:pt x="343408" y="228600"/>
                  </a:lnTo>
                  <a:cubicBezTo>
                    <a:pt x="343408" y="235585"/>
                    <a:pt x="337693" y="241300"/>
                    <a:pt x="330708" y="241300"/>
                  </a:cubicBezTo>
                  <a:lnTo>
                    <a:pt x="222631" y="241300"/>
                  </a:lnTo>
                  <a:lnTo>
                    <a:pt x="222631" y="228600"/>
                  </a:lnTo>
                  <a:lnTo>
                    <a:pt x="235331" y="228600"/>
                  </a:lnTo>
                  <a:lnTo>
                    <a:pt x="235331" y="342519"/>
                  </a:lnTo>
                  <a:cubicBezTo>
                    <a:pt x="235331" y="349504"/>
                    <a:pt x="229616" y="355219"/>
                    <a:pt x="222631" y="355219"/>
                  </a:cubicBezTo>
                  <a:lnTo>
                    <a:pt x="120777" y="355219"/>
                  </a:lnTo>
                  <a:cubicBezTo>
                    <a:pt x="113792" y="355219"/>
                    <a:pt x="108077" y="349504"/>
                    <a:pt x="108077" y="342519"/>
                  </a:cubicBezTo>
                  <a:lnTo>
                    <a:pt x="108077" y="228600"/>
                  </a:lnTo>
                  <a:lnTo>
                    <a:pt x="120777" y="228600"/>
                  </a:lnTo>
                  <a:lnTo>
                    <a:pt x="120777" y="241300"/>
                  </a:lnTo>
                  <a:lnTo>
                    <a:pt x="12700" y="241300"/>
                  </a:lnTo>
                  <a:cubicBezTo>
                    <a:pt x="5715" y="241300"/>
                    <a:pt x="0" y="235585"/>
                    <a:pt x="0" y="228600"/>
                  </a:cubicBezTo>
                  <a:lnTo>
                    <a:pt x="0" y="126619"/>
                  </a:lnTo>
                  <a:cubicBezTo>
                    <a:pt x="0" y="119634"/>
                    <a:pt x="5715" y="113919"/>
                    <a:pt x="12700" y="113919"/>
                  </a:cubicBezTo>
                  <a:moveTo>
                    <a:pt x="12700" y="139319"/>
                  </a:moveTo>
                  <a:lnTo>
                    <a:pt x="12700" y="126619"/>
                  </a:lnTo>
                  <a:lnTo>
                    <a:pt x="25400" y="126619"/>
                  </a:lnTo>
                  <a:lnTo>
                    <a:pt x="25400" y="228600"/>
                  </a:lnTo>
                  <a:lnTo>
                    <a:pt x="12700" y="228600"/>
                  </a:lnTo>
                  <a:lnTo>
                    <a:pt x="12700" y="215900"/>
                  </a:lnTo>
                  <a:lnTo>
                    <a:pt x="120777" y="215900"/>
                  </a:lnTo>
                  <a:cubicBezTo>
                    <a:pt x="127762" y="215900"/>
                    <a:pt x="133477" y="221615"/>
                    <a:pt x="133477" y="228600"/>
                  </a:cubicBezTo>
                  <a:lnTo>
                    <a:pt x="133477" y="342519"/>
                  </a:lnTo>
                  <a:lnTo>
                    <a:pt x="120777" y="342519"/>
                  </a:lnTo>
                  <a:lnTo>
                    <a:pt x="120777" y="329819"/>
                  </a:lnTo>
                  <a:lnTo>
                    <a:pt x="222631" y="329819"/>
                  </a:lnTo>
                  <a:lnTo>
                    <a:pt x="222631" y="342519"/>
                  </a:lnTo>
                  <a:lnTo>
                    <a:pt x="209931" y="342519"/>
                  </a:lnTo>
                  <a:lnTo>
                    <a:pt x="209931" y="228600"/>
                  </a:lnTo>
                  <a:cubicBezTo>
                    <a:pt x="209931" y="221615"/>
                    <a:pt x="215646" y="215900"/>
                    <a:pt x="222631" y="215900"/>
                  </a:cubicBezTo>
                  <a:lnTo>
                    <a:pt x="330708" y="215900"/>
                  </a:lnTo>
                  <a:lnTo>
                    <a:pt x="330708" y="228600"/>
                  </a:lnTo>
                  <a:lnTo>
                    <a:pt x="318008" y="228600"/>
                  </a:lnTo>
                  <a:lnTo>
                    <a:pt x="318008" y="126619"/>
                  </a:lnTo>
                  <a:lnTo>
                    <a:pt x="330708" y="126619"/>
                  </a:lnTo>
                  <a:lnTo>
                    <a:pt x="330708" y="139319"/>
                  </a:lnTo>
                  <a:lnTo>
                    <a:pt x="222631" y="139319"/>
                  </a:lnTo>
                  <a:cubicBezTo>
                    <a:pt x="215646" y="139319"/>
                    <a:pt x="209931" y="133604"/>
                    <a:pt x="209931" y="126619"/>
                  </a:cubicBezTo>
                  <a:lnTo>
                    <a:pt x="209931" y="12700"/>
                  </a:lnTo>
                  <a:lnTo>
                    <a:pt x="222631" y="12700"/>
                  </a:lnTo>
                  <a:lnTo>
                    <a:pt x="222631" y="25400"/>
                  </a:lnTo>
                  <a:lnTo>
                    <a:pt x="120777" y="25400"/>
                  </a:lnTo>
                  <a:lnTo>
                    <a:pt x="120777" y="12700"/>
                  </a:lnTo>
                  <a:lnTo>
                    <a:pt x="133477" y="12700"/>
                  </a:lnTo>
                  <a:lnTo>
                    <a:pt x="133477" y="126619"/>
                  </a:lnTo>
                  <a:cubicBezTo>
                    <a:pt x="133477" y="133604"/>
                    <a:pt x="127762" y="139319"/>
                    <a:pt x="120777" y="139319"/>
                  </a:cubicBezTo>
                  <a:lnTo>
                    <a:pt x="12700" y="139319"/>
                  </a:lnTo>
                  <a:close/>
                </a:path>
              </a:pathLst>
            </a:custGeom>
            <a:solidFill>
              <a:srgbClr val="44546A"/>
            </a:solidFill>
          </p:spPr>
          <p:txBody>
            <a:bodyPr/>
            <a:lstStyle/>
            <a:p>
              <a:endParaRPr lang="en-IL"/>
            </a:p>
          </p:txBody>
        </p:sp>
      </p:grpSp>
      <p:grpSp>
        <p:nvGrpSpPr>
          <p:cNvPr id="40" name="Group 40"/>
          <p:cNvGrpSpPr/>
          <p:nvPr/>
        </p:nvGrpSpPr>
        <p:grpSpPr>
          <a:xfrm>
            <a:off x="5345775" y="5914775"/>
            <a:ext cx="343650" cy="355650"/>
            <a:chOff x="0" y="0"/>
            <a:chExt cx="458200" cy="474200"/>
          </a:xfrm>
        </p:grpSpPr>
        <p:sp>
          <p:nvSpPr>
            <p:cNvPr id="41" name="Freeform 41"/>
            <p:cNvSpPr/>
            <p:nvPr/>
          </p:nvSpPr>
          <p:spPr>
            <a:xfrm>
              <a:off x="70104" y="72136"/>
              <a:ext cx="318008" cy="329819"/>
            </a:xfrm>
            <a:custGeom>
              <a:avLst/>
              <a:gdLst/>
              <a:ahLst/>
              <a:cxnLst/>
              <a:rect l="l" t="t" r="r" b="b"/>
              <a:pathLst>
                <a:path w="318008" h="329819">
                  <a:moveTo>
                    <a:pt x="0" y="113919"/>
                  </a:moveTo>
                  <a:lnTo>
                    <a:pt x="108077" y="113919"/>
                  </a:lnTo>
                  <a:lnTo>
                    <a:pt x="108077" y="0"/>
                  </a:lnTo>
                  <a:lnTo>
                    <a:pt x="209931" y="0"/>
                  </a:lnTo>
                  <a:lnTo>
                    <a:pt x="209931" y="113919"/>
                  </a:lnTo>
                  <a:lnTo>
                    <a:pt x="318008" y="113919"/>
                  </a:lnTo>
                  <a:lnTo>
                    <a:pt x="318008" y="215900"/>
                  </a:lnTo>
                  <a:lnTo>
                    <a:pt x="209931" y="215900"/>
                  </a:lnTo>
                  <a:lnTo>
                    <a:pt x="209931" y="329819"/>
                  </a:lnTo>
                  <a:lnTo>
                    <a:pt x="108077" y="329819"/>
                  </a:lnTo>
                  <a:lnTo>
                    <a:pt x="108077" y="215900"/>
                  </a:lnTo>
                  <a:lnTo>
                    <a:pt x="0" y="215900"/>
                  </a:lnTo>
                  <a:close/>
                </a:path>
              </a:pathLst>
            </a:custGeom>
            <a:solidFill>
              <a:srgbClr val="E7E6E6"/>
            </a:solidFill>
          </p:spPr>
          <p:txBody>
            <a:bodyPr/>
            <a:lstStyle/>
            <a:p>
              <a:endParaRPr lang="en-IL"/>
            </a:p>
          </p:txBody>
        </p:sp>
        <p:sp>
          <p:nvSpPr>
            <p:cNvPr id="42" name="Freeform 42"/>
            <p:cNvSpPr/>
            <p:nvPr/>
          </p:nvSpPr>
          <p:spPr>
            <a:xfrm>
              <a:off x="57404" y="59436"/>
              <a:ext cx="343408" cy="355219"/>
            </a:xfrm>
            <a:custGeom>
              <a:avLst/>
              <a:gdLst/>
              <a:ahLst/>
              <a:cxnLst/>
              <a:rect l="l" t="t" r="r" b="b"/>
              <a:pathLst>
                <a:path w="343408" h="355219">
                  <a:moveTo>
                    <a:pt x="12700" y="113919"/>
                  </a:moveTo>
                  <a:lnTo>
                    <a:pt x="120777" y="113919"/>
                  </a:lnTo>
                  <a:lnTo>
                    <a:pt x="120777" y="126619"/>
                  </a:lnTo>
                  <a:lnTo>
                    <a:pt x="108077" y="126619"/>
                  </a:lnTo>
                  <a:lnTo>
                    <a:pt x="108077" y="12700"/>
                  </a:lnTo>
                  <a:cubicBezTo>
                    <a:pt x="108077" y="5715"/>
                    <a:pt x="113792" y="0"/>
                    <a:pt x="120777" y="0"/>
                  </a:cubicBezTo>
                  <a:lnTo>
                    <a:pt x="222631" y="0"/>
                  </a:lnTo>
                  <a:cubicBezTo>
                    <a:pt x="229616" y="0"/>
                    <a:pt x="235331" y="5715"/>
                    <a:pt x="235331" y="12700"/>
                  </a:cubicBezTo>
                  <a:lnTo>
                    <a:pt x="235331" y="126619"/>
                  </a:lnTo>
                  <a:lnTo>
                    <a:pt x="222631" y="126619"/>
                  </a:lnTo>
                  <a:lnTo>
                    <a:pt x="222631" y="113919"/>
                  </a:lnTo>
                  <a:lnTo>
                    <a:pt x="330708" y="113919"/>
                  </a:lnTo>
                  <a:cubicBezTo>
                    <a:pt x="337693" y="113919"/>
                    <a:pt x="343408" y="119634"/>
                    <a:pt x="343408" y="126619"/>
                  </a:cubicBezTo>
                  <a:lnTo>
                    <a:pt x="343408" y="228600"/>
                  </a:lnTo>
                  <a:cubicBezTo>
                    <a:pt x="343408" y="235585"/>
                    <a:pt x="337693" y="241300"/>
                    <a:pt x="330708" y="241300"/>
                  </a:cubicBezTo>
                  <a:lnTo>
                    <a:pt x="222631" y="241300"/>
                  </a:lnTo>
                  <a:lnTo>
                    <a:pt x="222631" y="228600"/>
                  </a:lnTo>
                  <a:lnTo>
                    <a:pt x="235331" y="228600"/>
                  </a:lnTo>
                  <a:lnTo>
                    <a:pt x="235331" y="342519"/>
                  </a:lnTo>
                  <a:cubicBezTo>
                    <a:pt x="235331" y="349504"/>
                    <a:pt x="229616" y="355219"/>
                    <a:pt x="222631" y="355219"/>
                  </a:cubicBezTo>
                  <a:lnTo>
                    <a:pt x="120777" y="355219"/>
                  </a:lnTo>
                  <a:cubicBezTo>
                    <a:pt x="113792" y="355219"/>
                    <a:pt x="108077" y="349504"/>
                    <a:pt x="108077" y="342519"/>
                  </a:cubicBezTo>
                  <a:lnTo>
                    <a:pt x="108077" y="228600"/>
                  </a:lnTo>
                  <a:lnTo>
                    <a:pt x="120777" y="228600"/>
                  </a:lnTo>
                  <a:lnTo>
                    <a:pt x="120777" y="241300"/>
                  </a:lnTo>
                  <a:lnTo>
                    <a:pt x="12700" y="241300"/>
                  </a:lnTo>
                  <a:cubicBezTo>
                    <a:pt x="5715" y="241300"/>
                    <a:pt x="0" y="235585"/>
                    <a:pt x="0" y="228600"/>
                  </a:cubicBezTo>
                  <a:lnTo>
                    <a:pt x="0" y="126619"/>
                  </a:lnTo>
                  <a:cubicBezTo>
                    <a:pt x="0" y="119634"/>
                    <a:pt x="5715" y="113919"/>
                    <a:pt x="12700" y="113919"/>
                  </a:cubicBezTo>
                  <a:moveTo>
                    <a:pt x="12700" y="139319"/>
                  </a:moveTo>
                  <a:lnTo>
                    <a:pt x="12700" y="126619"/>
                  </a:lnTo>
                  <a:lnTo>
                    <a:pt x="25400" y="126619"/>
                  </a:lnTo>
                  <a:lnTo>
                    <a:pt x="25400" y="228600"/>
                  </a:lnTo>
                  <a:lnTo>
                    <a:pt x="12700" y="228600"/>
                  </a:lnTo>
                  <a:lnTo>
                    <a:pt x="12700" y="215900"/>
                  </a:lnTo>
                  <a:lnTo>
                    <a:pt x="120777" y="215900"/>
                  </a:lnTo>
                  <a:cubicBezTo>
                    <a:pt x="127762" y="215900"/>
                    <a:pt x="133477" y="221615"/>
                    <a:pt x="133477" y="228600"/>
                  </a:cubicBezTo>
                  <a:lnTo>
                    <a:pt x="133477" y="342519"/>
                  </a:lnTo>
                  <a:lnTo>
                    <a:pt x="120777" y="342519"/>
                  </a:lnTo>
                  <a:lnTo>
                    <a:pt x="120777" y="329819"/>
                  </a:lnTo>
                  <a:lnTo>
                    <a:pt x="222631" y="329819"/>
                  </a:lnTo>
                  <a:lnTo>
                    <a:pt x="222631" y="342519"/>
                  </a:lnTo>
                  <a:lnTo>
                    <a:pt x="209931" y="342519"/>
                  </a:lnTo>
                  <a:lnTo>
                    <a:pt x="209931" y="228600"/>
                  </a:lnTo>
                  <a:cubicBezTo>
                    <a:pt x="209931" y="221615"/>
                    <a:pt x="215646" y="215900"/>
                    <a:pt x="222631" y="215900"/>
                  </a:cubicBezTo>
                  <a:lnTo>
                    <a:pt x="330708" y="215900"/>
                  </a:lnTo>
                  <a:lnTo>
                    <a:pt x="330708" y="228600"/>
                  </a:lnTo>
                  <a:lnTo>
                    <a:pt x="318008" y="228600"/>
                  </a:lnTo>
                  <a:lnTo>
                    <a:pt x="318008" y="126619"/>
                  </a:lnTo>
                  <a:lnTo>
                    <a:pt x="330708" y="126619"/>
                  </a:lnTo>
                  <a:lnTo>
                    <a:pt x="330708" y="139319"/>
                  </a:lnTo>
                  <a:lnTo>
                    <a:pt x="222631" y="139319"/>
                  </a:lnTo>
                  <a:cubicBezTo>
                    <a:pt x="215646" y="139319"/>
                    <a:pt x="209931" y="133604"/>
                    <a:pt x="209931" y="126619"/>
                  </a:cubicBezTo>
                  <a:lnTo>
                    <a:pt x="209931" y="12700"/>
                  </a:lnTo>
                  <a:lnTo>
                    <a:pt x="222631" y="12700"/>
                  </a:lnTo>
                  <a:lnTo>
                    <a:pt x="222631" y="25400"/>
                  </a:lnTo>
                  <a:lnTo>
                    <a:pt x="120777" y="25400"/>
                  </a:lnTo>
                  <a:lnTo>
                    <a:pt x="120777" y="12700"/>
                  </a:lnTo>
                  <a:lnTo>
                    <a:pt x="133477" y="12700"/>
                  </a:lnTo>
                  <a:lnTo>
                    <a:pt x="133477" y="126619"/>
                  </a:lnTo>
                  <a:cubicBezTo>
                    <a:pt x="133477" y="133604"/>
                    <a:pt x="127762" y="139319"/>
                    <a:pt x="120777" y="139319"/>
                  </a:cubicBezTo>
                  <a:lnTo>
                    <a:pt x="12700" y="139319"/>
                  </a:lnTo>
                  <a:close/>
                </a:path>
              </a:pathLst>
            </a:custGeom>
            <a:solidFill>
              <a:srgbClr val="44546A"/>
            </a:solidFill>
          </p:spPr>
          <p:txBody>
            <a:bodyPr/>
            <a:lstStyle/>
            <a:p>
              <a:endParaRPr lang="en-IL"/>
            </a:p>
          </p:txBody>
        </p:sp>
      </p:grpSp>
      <p:grpSp>
        <p:nvGrpSpPr>
          <p:cNvPr id="43" name="Group 43"/>
          <p:cNvGrpSpPr/>
          <p:nvPr/>
        </p:nvGrpSpPr>
        <p:grpSpPr>
          <a:xfrm>
            <a:off x="4200350" y="5522400"/>
            <a:ext cx="943200" cy="336600"/>
            <a:chOff x="0" y="0"/>
            <a:chExt cx="1257600" cy="448800"/>
          </a:xfrm>
        </p:grpSpPr>
        <p:sp>
          <p:nvSpPr>
            <p:cNvPr id="44" name="Freeform 44"/>
            <p:cNvSpPr/>
            <p:nvPr/>
          </p:nvSpPr>
          <p:spPr>
            <a:xfrm>
              <a:off x="0" y="0"/>
              <a:ext cx="1257600" cy="448800"/>
            </a:xfrm>
            <a:custGeom>
              <a:avLst/>
              <a:gdLst/>
              <a:ahLst/>
              <a:cxnLst/>
              <a:rect l="l" t="t" r="r" b="b"/>
              <a:pathLst>
                <a:path w="1257600" h="448800">
                  <a:moveTo>
                    <a:pt x="0" y="0"/>
                  </a:moveTo>
                  <a:lnTo>
                    <a:pt x="1257600" y="0"/>
                  </a:lnTo>
                  <a:lnTo>
                    <a:pt x="1257600" y="448800"/>
                  </a:lnTo>
                  <a:lnTo>
                    <a:pt x="0" y="448800"/>
                  </a:lnTo>
                  <a:close/>
                </a:path>
              </a:pathLst>
            </a:custGeom>
            <a:solidFill>
              <a:srgbClr val="000000">
                <a:alpha val="0"/>
              </a:srgbClr>
            </a:solidFill>
          </p:spPr>
          <p:txBody>
            <a:bodyPr/>
            <a:lstStyle/>
            <a:p>
              <a:endParaRPr lang="en-IL"/>
            </a:p>
          </p:txBody>
        </p:sp>
        <p:sp>
          <p:nvSpPr>
            <p:cNvPr id="45" name="TextBox 45"/>
            <p:cNvSpPr txBox="1"/>
            <p:nvPr/>
          </p:nvSpPr>
          <p:spPr>
            <a:xfrm>
              <a:off x="0" y="-247650"/>
              <a:ext cx="1257600" cy="696450"/>
            </a:xfrm>
            <a:prstGeom prst="rect">
              <a:avLst/>
            </a:prstGeom>
          </p:spPr>
          <p:txBody>
            <a:bodyPr lIns="0" tIns="0" rIns="0" bIns="0" rtlCol="0" anchor="ctr"/>
            <a:lstStyle/>
            <a:p>
              <a:pPr algn="l">
                <a:lnSpc>
                  <a:spcPts val="4937"/>
                </a:lnSpc>
              </a:pPr>
              <a:r>
                <a:rPr lang="en-US" sz="2400">
                  <a:solidFill>
                    <a:srgbClr val="254356"/>
                  </a:solidFill>
                  <a:latin typeface="Arial"/>
                  <a:ea typeface="Arial"/>
                  <a:cs typeface="Arial"/>
                  <a:sym typeface="Arial"/>
                </a:rPr>
                <a:t>diff</a:t>
              </a:r>
            </a:p>
          </p:txBody>
        </p:sp>
      </p:grpSp>
      <p:grpSp>
        <p:nvGrpSpPr>
          <p:cNvPr id="46" name="Group 46"/>
          <p:cNvGrpSpPr/>
          <p:nvPr/>
        </p:nvGrpSpPr>
        <p:grpSpPr>
          <a:xfrm>
            <a:off x="585050" y="7187000"/>
            <a:ext cx="17478000" cy="2618400"/>
            <a:chOff x="0" y="0"/>
            <a:chExt cx="23304000" cy="3491200"/>
          </a:xfrm>
        </p:grpSpPr>
        <p:sp>
          <p:nvSpPr>
            <p:cNvPr id="47" name="Freeform 47"/>
            <p:cNvSpPr/>
            <p:nvPr/>
          </p:nvSpPr>
          <p:spPr>
            <a:xfrm>
              <a:off x="0" y="0"/>
              <a:ext cx="23304001" cy="3491200"/>
            </a:xfrm>
            <a:custGeom>
              <a:avLst/>
              <a:gdLst/>
              <a:ahLst/>
              <a:cxnLst/>
              <a:rect l="l" t="t" r="r" b="b"/>
              <a:pathLst>
                <a:path w="23304001" h="3491200">
                  <a:moveTo>
                    <a:pt x="0" y="0"/>
                  </a:moveTo>
                  <a:lnTo>
                    <a:pt x="23304001" y="0"/>
                  </a:lnTo>
                  <a:lnTo>
                    <a:pt x="23304001" y="3491200"/>
                  </a:lnTo>
                  <a:lnTo>
                    <a:pt x="0" y="3491200"/>
                  </a:lnTo>
                  <a:close/>
                </a:path>
              </a:pathLst>
            </a:custGeom>
            <a:solidFill>
              <a:srgbClr val="000000">
                <a:alpha val="0"/>
              </a:srgbClr>
            </a:solidFill>
          </p:spPr>
          <p:txBody>
            <a:bodyPr/>
            <a:lstStyle/>
            <a:p>
              <a:endParaRPr lang="en-IL"/>
            </a:p>
          </p:txBody>
        </p:sp>
        <p:sp>
          <p:nvSpPr>
            <p:cNvPr id="48" name="TextBox 48"/>
            <p:cNvSpPr txBox="1"/>
            <p:nvPr/>
          </p:nvSpPr>
          <p:spPr>
            <a:xfrm>
              <a:off x="0" y="-266700"/>
              <a:ext cx="23304000" cy="3757900"/>
            </a:xfrm>
            <a:prstGeom prst="rect">
              <a:avLst/>
            </a:prstGeom>
          </p:spPr>
          <p:txBody>
            <a:bodyPr lIns="0" tIns="0" rIns="0" bIns="0" rtlCol="0" anchor="ctr"/>
            <a:lstStyle/>
            <a:p>
              <a:pPr algn="l">
                <a:lnSpc>
                  <a:spcPts val="5348"/>
                </a:lnSpc>
              </a:pPr>
              <a:r>
                <a:rPr lang="en-US" sz="2600">
                  <a:solidFill>
                    <a:srgbClr val="254356"/>
                  </a:solidFill>
                  <a:latin typeface="Calibri (MS)"/>
                  <a:ea typeface="Calibri (MS)"/>
                  <a:cs typeface="Calibri (MS)"/>
                  <a:sym typeface="Calibri (MS)"/>
                </a:rPr>
                <a:t>Each layer is only a set of differences from the layer before it. The layers are stacked on top of each other. When you create a new container, you add a new writable layer on top of the underlying layers. This layer is often called the </a:t>
              </a:r>
              <a:r>
                <a:rPr lang="en-US" sz="2600" b="1">
                  <a:solidFill>
                    <a:srgbClr val="254356"/>
                  </a:solidFill>
                  <a:latin typeface="Calibri (MS) Bold"/>
                  <a:ea typeface="Calibri (MS) Bold"/>
                  <a:cs typeface="Calibri (MS) Bold"/>
                  <a:sym typeface="Calibri (MS) Bold"/>
                </a:rPr>
                <a:t>“container layer”.</a:t>
              </a:r>
              <a:r>
                <a:rPr lang="en-US" sz="2600">
                  <a:solidFill>
                    <a:srgbClr val="254356"/>
                  </a:solidFill>
                  <a:latin typeface="Calibri (MS)"/>
                  <a:ea typeface="Calibri (MS)"/>
                  <a:cs typeface="Calibri (MS)"/>
                  <a:sym typeface="Calibri (MS)"/>
                </a:rPr>
                <a:t> All changes made to the running container, such as writing new files, modifying existing files, and deleting files, are written to this thin writable container layer.</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Layered FS</a:t>
              </a:r>
            </a:p>
          </p:txBody>
        </p:sp>
      </p:grpSp>
      <p:grpSp>
        <p:nvGrpSpPr>
          <p:cNvPr id="5" name="Group 5"/>
          <p:cNvGrpSpPr/>
          <p:nvPr/>
        </p:nvGrpSpPr>
        <p:grpSpPr>
          <a:xfrm>
            <a:off x="4516700" y="2234600"/>
            <a:ext cx="9980148" cy="6934350"/>
            <a:chOff x="0" y="0"/>
            <a:chExt cx="13306864" cy="9245800"/>
          </a:xfrm>
        </p:grpSpPr>
        <p:sp>
          <p:nvSpPr>
            <p:cNvPr id="6" name="Freeform 6" descr="Layers of a container based on the Ubuntu image"/>
            <p:cNvSpPr/>
            <p:nvPr/>
          </p:nvSpPr>
          <p:spPr>
            <a:xfrm>
              <a:off x="0" y="0"/>
              <a:ext cx="13306806" cy="9245854"/>
            </a:xfrm>
            <a:custGeom>
              <a:avLst/>
              <a:gdLst/>
              <a:ahLst/>
              <a:cxnLst/>
              <a:rect l="l" t="t" r="r" b="b"/>
              <a:pathLst>
                <a:path w="13306806" h="9245854">
                  <a:moveTo>
                    <a:pt x="0" y="0"/>
                  </a:moveTo>
                  <a:lnTo>
                    <a:pt x="13306806" y="0"/>
                  </a:lnTo>
                  <a:lnTo>
                    <a:pt x="13306806" y="9245854"/>
                  </a:lnTo>
                  <a:lnTo>
                    <a:pt x="0" y="9245854"/>
                  </a:lnTo>
                  <a:lnTo>
                    <a:pt x="0" y="0"/>
                  </a:lnTo>
                  <a:close/>
                </a:path>
              </a:pathLst>
            </a:custGeom>
            <a:blipFill>
              <a:blip r:embed="rId2"/>
              <a:stretch>
                <a:fillRect/>
              </a:stretch>
            </a:blipFill>
          </p:spPr>
          <p:txBody>
            <a:bodyPr/>
            <a:lstStyle/>
            <a:p>
              <a:endParaRPr lang="en-IL"/>
            </a:p>
          </p:txBody>
        </p:sp>
      </p:grpSp>
      <p:grpSp>
        <p:nvGrpSpPr>
          <p:cNvPr id="7" name="Group 7"/>
          <p:cNvGrpSpPr/>
          <p:nvPr/>
        </p:nvGrpSpPr>
        <p:grpSpPr>
          <a:xfrm>
            <a:off x="3417350" y="5607850"/>
            <a:ext cx="1161000" cy="736200"/>
            <a:chOff x="0" y="0"/>
            <a:chExt cx="1548000" cy="981600"/>
          </a:xfrm>
        </p:grpSpPr>
        <p:sp>
          <p:nvSpPr>
            <p:cNvPr id="8" name="Freeform 8"/>
            <p:cNvSpPr/>
            <p:nvPr/>
          </p:nvSpPr>
          <p:spPr>
            <a:xfrm>
              <a:off x="0" y="0"/>
              <a:ext cx="1548000" cy="981600"/>
            </a:xfrm>
            <a:custGeom>
              <a:avLst/>
              <a:gdLst/>
              <a:ahLst/>
              <a:cxnLst/>
              <a:rect l="l" t="t" r="r" b="b"/>
              <a:pathLst>
                <a:path w="1548000" h="981600">
                  <a:moveTo>
                    <a:pt x="0" y="0"/>
                  </a:moveTo>
                  <a:lnTo>
                    <a:pt x="1548000" y="0"/>
                  </a:lnTo>
                  <a:lnTo>
                    <a:pt x="1548000" y="981600"/>
                  </a:lnTo>
                  <a:lnTo>
                    <a:pt x="0" y="981600"/>
                  </a:lnTo>
                  <a:close/>
                </a:path>
              </a:pathLst>
            </a:custGeom>
            <a:solidFill>
              <a:srgbClr val="000000">
                <a:alpha val="0"/>
              </a:srgbClr>
            </a:solidFill>
          </p:spPr>
          <p:txBody>
            <a:bodyPr/>
            <a:lstStyle/>
            <a:p>
              <a:endParaRPr lang="en-IL"/>
            </a:p>
          </p:txBody>
        </p:sp>
        <p:sp>
          <p:nvSpPr>
            <p:cNvPr id="9" name="TextBox 9"/>
            <p:cNvSpPr txBox="1"/>
            <p:nvPr/>
          </p:nvSpPr>
          <p:spPr>
            <a:xfrm>
              <a:off x="0" y="-266700"/>
              <a:ext cx="1548000" cy="1248300"/>
            </a:xfrm>
            <a:prstGeom prst="rect">
              <a:avLst/>
            </a:prstGeom>
          </p:spPr>
          <p:txBody>
            <a:bodyPr lIns="0" tIns="0" rIns="0" bIns="0" rtlCol="0" anchor="ctr"/>
            <a:lstStyle/>
            <a:p>
              <a:pPr algn="l">
                <a:lnSpc>
                  <a:spcPts val="5348"/>
                </a:lnSpc>
              </a:pPr>
              <a:r>
                <a:rPr lang="en-US" sz="2600">
                  <a:solidFill>
                    <a:srgbClr val="254356"/>
                  </a:solidFill>
                  <a:latin typeface="Arial"/>
                  <a:ea typeface="Arial"/>
                  <a:cs typeface="Arial"/>
                  <a:sym typeface="Arial"/>
                </a:rPr>
                <a:t>R/O !</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017692"/>
            <a:ext cx="17478000" cy="7120200"/>
            <a:chOff x="0" y="0"/>
            <a:chExt cx="23304000" cy="9493600"/>
          </a:xfrm>
        </p:grpSpPr>
        <p:sp>
          <p:nvSpPr>
            <p:cNvPr id="3" name="Freeform 3"/>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4" name="TextBox 4"/>
            <p:cNvSpPr txBox="1"/>
            <p:nvPr/>
          </p:nvSpPr>
          <p:spPr>
            <a:xfrm>
              <a:off x="0" y="-314325"/>
              <a:ext cx="23304000" cy="9807925"/>
            </a:xfrm>
            <a:prstGeom prst="rect">
              <a:avLst/>
            </a:prstGeom>
          </p:spPr>
          <p:txBody>
            <a:bodyPr lIns="0" tIns="0" rIns="0" bIns="0" rtlCol="0" anchor="ctr"/>
            <a:lstStyle/>
            <a:p>
              <a:pPr marL="1051560" lvl="1" indent="-525780" algn="l">
                <a:lnSpc>
                  <a:spcPts val="6582"/>
                </a:lnSpc>
                <a:buFont typeface="Arial"/>
                <a:buChar char="•"/>
              </a:pPr>
              <a:r>
                <a:rPr lang="en-US" sz="3200" b="1">
                  <a:solidFill>
                    <a:srgbClr val="254356"/>
                  </a:solidFill>
                  <a:latin typeface="Calibri (MS) Bold"/>
                  <a:ea typeface="Calibri (MS) Bold"/>
                  <a:cs typeface="Calibri (MS) Bold"/>
                  <a:sym typeface="Calibri (MS) Bold"/>
                </a:rPr>
                <a:t>Containers and Layers</a:t>
              </a:r>
            </a:p>
            <a:p>
              <a:pPr marL="1051560" lvl="1" indent="-525780" algn="l">
                <a:lnSpc>
                  <a:spcPts val="6582"/>
                </a:lnSpc>
              </a:pPr>
              <a:r>
                <a:rPr lang="en-US" sz="3200">
                  <a:solidFill>
                    <a:srgbClr val="254356"/>
                  </a:solidFill>
                  <a:latin typeface="Calibri (MS)"/>
                  <a:ea typeface="Calibri (MS)"/>
                  <a:cs typeface="Calibri (MS)"/>
                  <a:sym typeface="Calibri (MS)"/>
                </a:rPr>
                <a:t>The major difference between a container and an image is the top writable layer. All writes to the container that add new or modify existing data are stored in this writable layer. When the container is deleted, the writable layer is also deleted. The underlying image remains unchanged. Because each container has its own writable container layer, and all changes are stored in this container layer, multiple containers can share access to the same underlying image and yet have their own data state. The diagram below shows multiple containers sharing the same Ubuntu 15.04 image.</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Layered FS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Layered FS</a:t>
              </a:r>
            </a:p>
          </p:txBody>
        </p:sp>
      </p:grpSp>
      <p:grpSp>
        <p:nvGrpSpPr>
          <p:cNvPr id="5" name="Group 5"/>
          <p:cNvGrpSpPr/>
          <p:nvPr/>
        </p:nvGrpSpPr>
        <p:grpSpPr>
          <a:xfrm>
            <a:off x="3873900" y="1921100"/>
            <a:ext cx="10664900" cy="6422400"/>
            <a:chOff x="0" y="0"/>
            <a:chExt cx="14219867" cy="8563200"/>
          </a:xfrm>
        </p:grpSpPr>
        <p:sp>
          <p:nvSpPr>
            <p:cNvPr id="6" name="Freeform 6" descr="Containers sharing same image"/>
            <p:cNvSpPr/>
            <p:nvPr/>
          </p:nvSpPr>
          <p:spPr>
            <a:xfrm>
              <a:off x="0" y="0"/>
              <a:ext cx="14219810" cy="8563229"/>
            </a:xfrm>
            <a:custGeom>
              <a:avLst/>
              <a:gdLst/>
              <a:ahLst/>
              <a:cxnLst/>
              <a:rect l="l" t="t" r="r" b="b"/>
              <a:pathLst>
                <a:path w="14219810" h="8563229">
                  <a:moveTo>
                    <a:pt x="0" y="0"/>
                  </a:moveTo>
                  <a:lnTo>
                    <a:pt x="14219810" y="0"/>
                  </a:lnTo>
                  <a:lnTo>
                    <a:pt x="14219810" y="8563229"/>
                  </a:lnTo>
                  <a:lnTo>
                    <a:pt x="0" y="8563229"/>
                  </a:lnTo>
                  <a:lnTo>
                    <a:pt x="0" y="0"/>
                  </a:lnTo>
                  <a:close/>
                </a:path>
              </a:pathLst>
            </a:custGeom>
            <a:blipFill>
              <a:blip r:embed="rId2"/>
              <a:stretch>
                <a:fillRect b="-2571"/>
              </a:stretch>
            </a:blipFill>
          </p:spPr>
          <p:txBody>
            <a:bodyPr/>
            <a:lstStyle/>
            <a:p>
              <a:endParaRPr lang="en-IL"/>
            </a:p>
          </p:txBody>
        </p:sp>
      </p:grpSp>
      <p:sp>
        <p:nvSpPr>
          <p:cNvPr id="7" name="AutoShape 7"/>
          <p:cNvSpPr/>
          <p:nvPr/>
        </p:nvSpPr>
        <p:spPr>
          <a:xfrm rot="42643">
            <a:off x="2555438" y="3951775"/>
            <a:ext cx="13301823" cy="0"/>
          </a:xfrm>
          <a:prstGeom prst="line">
            <a:avLst/>
          </a:prstGeom>
          <a:ln w="57150" cap="rnd">
            <a:solidFill>
              <a:srgbClr val="44546A"/>
            </a:solidFill>
            <a:prstDash val="solid"/>
            <a:headEnd type="none" w="sm" len="sm"/>
            <a:tailEnd type="none" w="sm" len="sm"/>
          </a:ln>
        </p:spPr>
        <p:txBody>
          <a:bodyPr/>
          <a:lstStyle/>
          <a:p>
            <a:endParaRPr lang="en-IL"/>
          </a:p>
        </p:txBody>
      </p:sp>
      <p:grpSp>
        <p:nvGrpSpPr>
          <p:cNvPr id="8" name="Group 8"/>
          <p:cNvGrpSpPr/>
          <p:nvPr/>
        </p:nvGrpSpPr>
        <p:grpSpPr>
          <a:xfrm>
            <a:off x="137250" y="2720800"/>
            <a:ext cx="3468000" cy="736200"/>
            <a:chOff x="0" y="0"/>
            <a:chExt cx="4624000" cy="981600"/>
          </a:xfrm>
        </p:grpSpPr>
        <p:sp>
          <p:nvSpPr>
            <p:cNvPr id="9" name="Freeform 9"/>
            <p:cNvSpPr/>
            <p:nvPr/>
          </p:nvSpPr>
          <p:spPr>
            <a:xfrm>
              <a:off x="0" y="0"/>
              <a:ext cx="4624000" cy="981600"/>
            </a:xfrm>
            <a:custGeom>
              <a:avLst/>
              <a:gdLst/>
              <a:ahLst/>
              <a:cxnLst/>
              <a:rect l="l" t="t" r="r" b="b"/>
              <a:pathLst>
                <a:path w="4624000" h="981600">
                  <a:moveTo>
                    <a:pt x="0" y="0"/>
                  </a:moveTo>
                  <a:lnTo>
                    <a:pt x="4624000" y="0"/>
                  </a:lnTo>
                  <a:lnTo>
                    <a:pt x="4624000" y="981600"/>
                  </a:lnTo>
                  <a:lnTo>
                    <a:pt x="0" y="981600"/>
                  </a:lnTo>
                  <a:close/>
                </a:path>
              </a:pathLst>
            </a:custGeom>
            <a:solidFill>
              <a:srgbClr val="000000">
                <a:alpha val="0"/>
              </a:srgbClr>
            </a:solidFill>
          </p:spPr>
          <p:txBody>
            <a:bodyPr/>
            <a:lstStyle/>
            <a:p>
              <a:endParaRPr lang="en-IL"/>
            </a:p>
          </p:txBody>
        </p:sp>
        <p:sp>
          <p:nvSpPr>
            <p:cNvPr id="10" name="TextBox 10"/>
            <p:cNvSpPr txBox="1"/>
            <p:nvPr/>
          </p:nvSpPr>
          <p:spPr>
            <a:xfrm>
              <a:off x="0" y="-266700"/>
              <a:ext cx="4624000" cy="1248300"/>
            </a:xfrm>
            <a:prstGeom prst="rect">
              <a:avLst/>
            </a:prstGeom>
          </p:spPr>
          <p:txBody>
            <a:bodyPr lIns="0" tIns="0" rIns="0" bIns="0" rtlCol="0" anchor="ctr"/>
            <a:lstStyle/>
            <a:p>
              <a:pPr algn="l">
                <a:lnSpc>
                  <a:spcPts val="5348"/>
                </a:lnSpc>
              </a:pPr>
              <a:r>
                <a:rPr lang="en-US" sz="2600">
                  <a:solidFill>
                    <a:srgbClr val="254356"/>
                  </a:solidFill>
                  <a:latin typeface="Arial"/>
                  <a:ea typeface="Arial"/>
                  <a:cs typeface="Arial"/>
                  <a:sym typeface="Arial"/>
                </a:rPr>
                <a:t>Different Containers</a:t>
              </a:r>
            </a:p>
          </p:txBody>
        </p:sp>
      </p:grpSp>
      <p:grpSp>
        <p:nvGrpSpPr>
          <p:cNvPr id="11" name="Group 11"/>
          <p:cNvGrpSpPr/>
          <p:nvPr/>
        </p:nvGrpSpPr>
        <p:grpSpPr>
          <a:xfrm>
            <a:off x="323650" y="6880300"/>
            <a:ext cx="3468000" cy="736200"/>
            <a:chOff x="0" y="0"/>
            <a:chExt cx="4624000" cy="981600"/>
          </a:xfrm>
        </p:grpSpPr>
        <p:sp>
          <p:nvSpPr>
            <p:cNvPr id="12" name="Freeform 12"/>
            <p:cNvSpPr/>
            <p:nvPr/>
          </p:nvSpPr>
          <p:spPr>
            <a:xfrm>
              <a:off x="0" y="0"/>
              <a:ext cx="4624000" cy="981600"/>
            </a:xfrm>
            <a:custGeom>
              <a:avLst/>
              <a:gdLst/>
              <a:ahLst/>
              <a:cxnLst/>
              <a:rect l="l" t="t" r="r" b="b"/>
              <a:pathLst>
                <a:path w="4624000" h="981600">
                  <a:moveTo>
                    <a:pt x="0" y="0"/>
                  </a:moveTo>
                  <a:lnTo>
                    <a:pt x="4624000" y="0"/>
                  </a:lnTo>
                  <a:lnTo>
                    <a:pt x="4624000" y="981600"/>
                  </a:lnTo>
                  <a:lnTo>
                    <a:pt x="0" y="981600"/>
                  </a:lnTo>
                  <a:close/>
                </a:path>
              </a:pathLst>
            </a:custGeom>
            <a:solidFill>
              <a:srgbClr val="000000">
                <a:alpha val="0"/>
              </a:srgbClr>
            </a:solidFill>
          </p:spPr>
          <p:txBody>
            <a:bodyPr/>
            <a:lstStyle/>
            <a:p>
              <a:endParaRPr lang="en-IL"/>
            </a:p>
          </p:txBody>
        </p:sp>
        <p:sp>
          <p:nvSpPr>
            <p:cNvPr id="13" name="TextBox 13"/>
            <p:cNvSpPr txBox="1"/>
            <p:nvPr/>
          </p:nvSpPr>
          <p:spPr>
            <a:xfrm>
              <a:off x="0" y="-266700"/>
              <a:ext cx="4624000" cy="1248300"/>
            </a:xfrm>
            <a:prstGeom prst="rect">
              <a:avLst/>
            </a:prstGeom>
          </p:spPr>
          <p:txBody>
            <a:bodyPr lIns="0" tIns="0" rIns="0" bIns="0" rtlCol="0" anchor="ctr"/>
            <a:lstStyle/>
            <a:p>
              <a:pPr algn="l">
                <a:lnSpc>
                  <a:spcPts val="5348"/>
                </a:lnSpc>
              </a:pPr>
              <a:r>
                <a:rPr lang="en-US" sz="2600">
                  <a:solidFill>
                    <a:srgbClr val="254356"/>
                  </a:solidFill>
                  <a:latin typeface="Arial"/>
                  <a:ea typeface="Arial"/>
                  <a:cs typeface="Arial"/>
                  <a:sym typeface="Arial"/>
                </a:rPr>
                <a:t>Using same Image</a:t>
              </a:r>
            </a:p>
          </p:txBody>
        </p:sp>
      </p:grpSp>
      <p:grpSp>
        <p:nvGrpSpPr>
          <p:cNvPr id="14" name="Group 14"/>
          <p:cNvGrpSpPr/>
          <p:nvPr/>
        </p:nvGrpSpPr>
        <p:grpSpPr>
          <a:xfrm>
            <a:off x="286900" y="8757300"/>
            <a:ext cx="17776800" cy="897000"/>
            <a:chOff x="0" y="0"/>
            <a:chExt cx="23702400" cy="1196000"/>
          </a:xfrm>
        </p:grpSpPr>
        <p:sp>
          <p:nvSpPr>
            <p:cNvPr id="15" name="Freeform 15"/>
            <p:cNvSpPr/>
            <p:nvPr/>
          </p:nvSpPr>
          <p:spPr>
            <a:xfrm>
              <a:off x="0" y="0"/>
              <a:ext cx="23702390" cy="1195959"/>
            </a:xfrm>
            <a:custGeom>
              <a:avLst/>
              <a:gdLst/>
              <a:ahLst/>
              <a:cxnLst/>
              <a:rect l="l" t="t" r="r" b="b"/>
              <a:pathLst>
                <a:path w="23702390" h="1195959">
                  <a:moveTo>
                    <a:pt x="0" y="0"/>
                  </a:moveTo>
                  <a:lnTo>
                    <a:pt x="23702390" y="0"/>
                  </a:lnTo>
                  <a:lnTo>
                    <a:pt x="23702390" y="1195959"/>
                  </a:lnTo>
                  <a:lnTo>
                    <a:pt x="0" y="1195959"/>
                  </a:lnTo>
                  <a:close/>
                </a:path>
              </a:pathLst>
            </a:custGeom>
            <a:solidFill>
              <a:srgbClr val="D9D9D9"/>
            </a:solidFill>
          </p:spPr>
          <p:txBody>
            <a:bodyPr/>
            <a:lstStyle/>
            <a:p>
              <a:endParaRPr lang="en-IL"/>
            </a:p>
          </p:txBody>
        </p:sp>
      </p:grpSp>
      <p:grpSp>
        <p:nvGrpSpPr>
          <p:cNvPr id="16" name="Group 16"/>
          <p:cNvGrpSpPr/>
          <p:nvPr/>
        </p:nvGrpSpPr>
        <p:grpSpPr>
          <a:xfrm>
            <a:off x="870850" y="8837700"/>
            <a:ext cx="16986000" cy="736200"/>
            <a:chOff x="0" y="0"/>
            <a:chExt cx="22648000" cy="981600"/>
          </a:xfrm>
        </p:grpSpPr>
        <p:sp>
          <p:nvSpPr>
            <p:cNvPr id="17" name="Freeform 17"/>
            <p:cNvSpPr/>
            <p:nvPr/>
          </p:nvSpPr>
          <p:spPr>
            <a:xfrm>
              <a:off x="0" y="0"/>
              <a:ext cx="22648001" cy="981600"/>
            </a:xfrm>
            <a:custGeom>
              <a:avLst/>
              <a:gdLst/>
              <a:ahLst/>
              <a:cxnLst/>
              <a:rect l="l" t="t" r="r" b="b"/>
              <a:pathLst>
                <a:path w="22648001" h="981600">
                  <a:moveTo>
                    <a:pt x="0" y="0"/>
                  </a:moveTo>
                  <a:lnTo>
                    <a:pt x="22648001" y="0"/>
                  </a:lnTo>
                  <a:lnTo>
                    <a:pt x="22648001" y="981600"/>
                  </a:lnTo>
                  <a:lnTo>
                    <a:pt x="0" y="981600"/>
                  </a:lnTo>
                  <a:close/>
                </a:path>
              </a:pathLst>
            </a:custGeom>
            <a:solidFill>
              <a:srgbClr val="000000">
                <a:alpha val="0"/>
              </a:srgbClr>
            </a:solidFill>
          </p:spPr>
          <p:txBody>
            <a:bodyPr/>
            <a:lstStyle/>
            <a:p>
              <a:endParaRPr lang="en-IL"/>
            </a:p>
          </p:txBody>
        </p:sp>
        <p:sp>
          <p:nvSpPr>
            <p:cNvPr id="18" name="TextBox 18"/>
            <p:cNvSpPr txBox="1"/>
            <p:nvPr/>
          </p:nvSpPr>
          <p:spPr>
            <a:xfrm>
              <a:off x="0" y="-57150"/>
              <a:ext cx="22648000" cy="1038750"/>
            </a:xfrm>
            <a:prstGeom prst="rect">
              <a:avLst/>
            </a:prstGeom>
          </p:spPr>
          <p:txBody>
            <a:bodyPr lIns="0" tIns="0" rIns="0" bIns="0" rtlCol="0" anchor="ctr"/>
            <a:lstStyle/>
            <a:p>
              <a:pPr algn="l">
                <a:lnSpc>
                  <a:spcPts val="3120"/>
                </a:lnSpc>
              </a:pPr>
              <a:r>
                <a:rPr lang="en-US" sz="2600" b="1">
                  <a:solidFill>
                    <a:srgbClr val="FFFFFF"/>
                  </a:solidFill>
                  <a:latin typeface="Arial Bold"/>
                  <a:ea typeface="Arial Bold"/>
                  <a:cs typeface="Arial Bold"/>
                  <a:sym typeface="Arial Bold"/>
                </a:rPr>
                <a:t>Note</a:t>
              </a:r>
              <a:r>
                <a:rPr lang="en-US" sz="2600" b="1">
                  <a:solidFill>
                    <a:srgbClr val="254356"/>
                  </a:solidFill>
                  <a:latin typeface="Arial Bold"/>
                  <a:ea typeface="Arial Bold"/>
                  <a:cs typeface="Arial Bold"/>
                  <a:sym typeface="Arial Bold"/>
                </a:rPr>
                <a:t>:</a:t>
              </a:r>
              <a:r>
                <a:rPr lang="en-US" sz="2600">
                  <a:solidFill>
                    <a:srgbClr val="254356"/>
                  </a:solidFill>
                  <a:latin typeface="Arial"/>
                  <a:ea typeface="Arial"/>
                  <a:cs typeface="Arial"/>
                  <a:sym typeface="Arial"/>
                </a:rPr>
                <a:t> If we need multiple images to have shared access to the exact same data, we store this data in a Docker </a:t>
              </a:r>
              <a:r>
                <a:rPr lang="en-US" sz="2600" b="1">
                  <a:solidFill>
                    <a:srgbClr val="254356"/>
                  </a:solidFill>
                  <a:latin typeface="Arial Bold"/>
                  <a:ea typeface="Arial Bold"/>
                  <a:cs typeface="Arial Bold"/>
                  <a:sym typeface="Arial Bold"/>
                </a:rPr>
                <a:t>volume</a:t>
              </a:r>
              <a:r>
                <a:rPr lang="en-US" sz="2600">
                  <a:solidFill>
                    <a:srgbClr val="254356"/>
                  </a:solidFill>
                  <a:latin typeface="Arial"/>
                  <a:ea typeface="Arial"/>
                  <a:cs typeface="Arial"/>
                  <a:sym typeface="Arial"/>
                </a:rPr>
                <a:t> and mount it into your containers.</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6250" y="4412700"/>
            <a:ext cx="15445800" cy="2189366"/>
            <a:chOff x="0" y="0"/>
            <a:chExt cx="20594400" cy="2919155"/>
          </a:xfrm>
        </p:grpSpPr>
        <p:sp>
          <p:nvSpPr>
            <p:cNvPr id="3" name="Freeform 3"/>
            <p:cNvSpPr/>
            <p:nvPr/>
          </p:nvSpPr>
          <p:spPr>
            <a:xfrm>
              <a:off x="0" y="0"/>
              <a:ext cx="20594400" cy="2919155"/>
            </a:xfrm>
            <a:custGeom>
              <a:avLst/>
              <a:gdLst/>
              <a:ahLst/>
              <a:cxnLst/>
              <a:rect l="l" t="t" r="r" b="b"/>
              <a:pathLst>
                <a:path w="20594400" h="2919155">
                  <a:moveTo>
                    <a:pt x="0" y="0"/>
                  </a:moveTo>
                  <a:lnTo>
                    <a:pt x="20594400" y="0"/>
                  </a:lnTo>
                  <a:lnTo>
                    <a:pt x="20594400" y="2919155"/>
                  </a:lnTo>
                  <a:lnTo>
                    <a:pt x="0" y="2919155"/>
                  </a:lnTo>
                  <a:close/>
                </a:path>
              </a:pathLst>
            </a:custGeom>
            <a:solidFill>
              <a:srgbClr val="000000">
                <a:alpha val="0"/>
              </a:srgbClr>
            </a:solidFill>
          </p:spPr>
          <p:txBody>
            <a:bodyPr/>
            <a:lstStyle/>
            <a:p>
              <a:endParaRPr lang="en-IL"/>
            </a:p>
          </p:txBody>
        </p:sp>
        <p:sp>
          <p:nvSpPr>
            <p:cNvPr id="4" name="TextBox 4"/>
            <p:cNvSpPr txBox="1"/>
            <p:nvPr/>
          </p:nvSpPr>
          <p:spPr>
            <a:xfrm>
              <a:off x="0" y="-123825"/>
              <a:ext cx="20594400" cy="3042980"/>
            </a:xfrm>
            <a:prstGeom prst="rect">
              <a:avLst/>
            </a:prstGeom>
          </p:spPr>
          <p:txBody>
            <a:bodyPr lIns="0" tIns="0" rIns="0" bIns="0" rtlCol="0" anchor="ctr"/>
            <a:lstStyle/>
            <a:p>
              <a:pPr algn="ctr">
                <a:lnSpc>
                  <a:spcPts val="7200"/>
                </a:lnSpc>
              </a:pPr>
              <a:endParaRPr/>
            </a:p>
            <a:p>
              <a:pPr algn="ctr">
                <a:lnSpc>
                  <a:spcPts val="8280"/>
                </a:lnSpc>
              </a:pPr>
              <a:r>
                <a:rPr lang="en-US" sz="6000" b="1">
                  <a:solidFill>
                    <a:srgbClr val="2460FF"/>
                  </a:solidFill>
                  <a:latin typeface="Calibri (MS) Bold"/>
                  <a:ea typeface="Calibri (MS) Bold"/>
                  <a:cs typeface="Calibri (MS) Bold"/>
                  <a:sym typeface="Calibri (MS) Bold"/>
                </a:rPr>
                <a:t>Building docker images with Dockerfile</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439974"/>
            <a:ext cx="17478000" cy="1673400"/>
            <a:chOff x="0" y="0"/>
            <a:chExt cx="23304000" cy="2231200"/>
          </a:xfrm>
        </p:grpSpPr>
        <p:sp>
          <p:nvSpPr>
            <p:cNvPr id="3" name="Freeform 3"/>
            <p:cNvSpPr/>
            <p:nvPr/>
          </p:nvSpPr>
          <p:spPr>
            <a:xfrm>
              <a:off x="0" y="0"/>
              <a:ext cx="23304001" cy="2231200"/>
            </a:xfrm>
            <a:custGeom>
              <a:avLst/>
              <a:gdLst/>
              <a:ahLst/>
              <a:cxnLst/>
              <a:rect l="l" t="t" r="r" b="b"/>
              <a:pathLst>
                <a:path w="23304001" h="2231200">
                  <a:moveTo>
                    <a:pt x="0" y="0"/>
                  </a:moveTo>
                  <a:lnTo>
                    <a:pt x="23304001" y="0"/>
                  </a:lnTo>
                  <a:lnTo>
                    <a:pt x="23304001" y="2231200"/>
                  </a:lnTo>
                  <a:lnTo>
                    <a:pt x="0" y="2231200"/>
                  </a:lnTo>
                  <a:close/>
                </a:path>
              </a:pathLst>
            </a:custGeom>
            <a:solidFill>
              <a:srgbClr val="000000">
                <a:alpha val="0"/>
              </a:srgbClr>
            </a:solidFill>
          </p:spPr>
          <p:txBody>
            <a:bodyPr/>
            <a:lstStyle/>
            <a:p>
              <a:endParaRPr lang="en-IL"/>
            </a:p>
          </p:txBody>
        </p:sp>
        <p:sp>
          <p:nvSpPr>
            <p:cNvPr id="4" name="TextBox 4"/>
            <p:cNvSpPr txBox="1"/>
            <p:nvPr/>
          </p:nvSpPr>
          <p:spPr>
            <a:xfrm>
              <a:off x="0" y="-47625"/>
              <a:ext cx="23304000" cy="2278825"/>
            </a:xfrm>
            <a:prstGeom prst="rect">
              <a:avLst/>
            </a:prstGeom>
          </p:spPr>
          <p:txBody>
            <a:bodyPr lIns="0" tIns="0" rIns="0" bIns="0" rtlCol="0" anchor="ctr"/>
            <a:lstStyle/>
            <a:p>
              <a:pPr algn="l">
                <a:lnSpc>
                  <a:spcPts val="3359"/>
                </a:lnSpc>
              </a:pPr>
              <a:r>
                <a:rPr lang="en-US" sz="2799">
                  <a:solidFill>
                    <a:srgbClr val="254356"/>
                  </a:solidFill>
                  <a:latin typeface="Calibri (MS)"/>
                  <a:ea typeface="Calibri (MS)"/>
                  <a:cs typeface="Calibri (MS)"/>
                  <a:sym typeface="Calibri (MS)"/>
                </a:rPr>
                <a:t>“Docker can build images automatically by reading the instructions from a Dockerfile. A Dockerfile is a text document that contains all the commands a user could call on the command line to assemble an image. Using docker build users can create an automated build that executes several command-line instructions in succession “</a:t>
              </a:r>
            </a:p>
          </p:txBody>
        </p:sp>
      </p:grpSp>
      <p:grpSp>
        <p:nvGrpSpPr>
          <p:cNvPr id="5" name="Group 5"/>
          <p:cNvGrpSpPr/>
          <p:nvPr/>
        </p:nvGrpSpPr>
        <p:grpSpPr>
          <a:xfrm>
            <a:off x="323650" y="216150"/>
            <a:ext cx="14173200" cy="1210196"/>
            <a:chOff x="0" y="0"/>
            <a:chExt cx="18897600" cy="1613595"/>
          </a:xfrm>
        </p:grpSpPr>
        <p:sp>
          <p:nvSpPr>
            <p:cNvPr id="6" name="Freeform 6"/>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Getting Started</a:t>
              </a:r>
            </a:p>
          </p:txBody>
        </p:sp>
      </p:grpSp>
      <p:grpSp>
        <p:nvGrpSpPr>
          <p:cNvPr id="8" name="Group 8"/>
          <p:cNvGrpSpPr/>
          <p:nvPr/>
        </p:nvGrpSpPr>
        <p:grpSpPr>
          <a:xfrm>
            <a:off x="11652645" y="4871434"/>
            <a:ext cx="5818800" cy="544800"/>
            <a:chOff x="0" y="0"/>
            <a:chExt cx="7758400" cy="726400"/>
          </a:xfrm>
        </p:grpSpPr>
        <p:sp>
          <p:nvSpPr>
            <p:cNvPr id="9" name="Freeform 9"/>
            <p:cNvSpPr/>
            <p:nvPr/>
          </p:nvSpPr>
          <p:spPr>
            <a:xfrm>
              <a:off x="0" y="0"/>
              <a:ext cx="7758400" cy="726400"/>
            </a:xfrm>
            <a:custGeom>
              <a:avLst/>
              <a:gdLst/>
              <a:ahLst/>
              <a:cxnLst/>
              <a:rect l="l" t="t" r="r" b="b"/>
              <a:pathLst>
                <a:path w="7758400" h="726400">
                  <a:moveTo>
                    <a:pt x="0" y="0"/>
                  </a:moveTo>
                  <a:lnTo>
                    <a:pt x="7758400" y="0"/>
                  </a:lnTo>
                  <a:lnTo>
                    <a:pt x="7758400" y="726400"/>
                  </a:lnTo>
                  <a:lnTo>
                    <a:pt x="0" y="726400"/>
                  </a:lnTo>
                  <a:close/>
                </a:path>
              </a:pathLst>
            </a:custGeom>
            <a:solidFill>
              <a:srgbClr val="000000">
                <a:alpha val="0"/>
              </a:srgbClr>
            </a:solidFill>
          </p:spPr>
          <p:txBody>
            <a:bodyPr/>
            <a:lstStyle/>
            <a:p>
              <a:endParaRPr lang="en-IL"/>
            </a:p>
          </p:txBody>
        </p:sp>
        <p:sp>
          <p:nvSpPr>
            <p:cNvPr id="10" name="TextBox 10"/>
            <p:cNvSpPr txBox="1"/>
            <p:nvPr/>
          </p:nvSpPr>
          <p:spPr>
            <a:xfrm>
              <a:off x="0" y="-285750"/>
              <a:ext cx="7758400" cy="1012150"/>
            </a:xfrm>
            <a:prstGeom prst="rect">
              <a:avLst/>
            </a:prstGeom>
          </p:spPr>
          <p:txBody>
            <a:bodyPr lIns="0" tIns="0" rIns="0" bIns="0" rtlCol="0" anchor="ctr"/>
            <a:lstStyle/>
            <a:p>
              <a:pPr algn="ctr">
                <a:lnSpc>
                  <a:spcPts val="5759"/>
                </a:lnSpc>
              </a:pPr>
              <a:r>
                <a:rPr lang="en-US" sz="2799">
                  <a:solidFill>
                    <a:srgbClr val="FFFFFF"/>
                  </a:solidFill>
                  <a:latin typeface="Arial"/>
                  <a:ea typeface="Arial"/>
                  <a:cs typeface="Arial"/>
                  <a:sym typeface="Arial"/>
                </a:rPr>
                <a:t>Getting started with Dockerfile</a:t>
              </a:r>
            </a:p>
          </p:txBody>
        </p:sp>
      </p:grpSp>
      <p:sp>
        <p:nvSpPr>
          <p:cNvPr id="11" name="TextBox 11"/>
          <p:cNvSpPr txBox="1"/>
          <p:nvPr/>
        </p:nvSpPr>
        <p:spPr>
          <a:xfrm>
            <a:off x="6479438" y="4869514"/>
            <a:ext cx="2930351" cy="4533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Arial"/>
                <a:ea typeface="Arial"/>
                <a:cs typeface="Arial"/>
                <a:sym typeface="Arial"/>
              </a:rPr>
              <a:t>Creating a Docker file</a:t>
            </a:r>
          </a:p>
        </p:txBody>
      </p:sp>
      <p:sp>
        <p:nvSpPr>
          <p:cNvPr id="12" name="TextBox 12"/>
          <p:cNvSpPr txBox="1"/>
          <p:nvPr/>
        </p:nvSpPr>
        <p:spPr>
          <a:xfrm>
            <a:off x="6818059" y="6013467"/>
            <a:ext cx="2253109" cy="4533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Arial"/>
                <a:ea typeface="Arial"/>
                <a:cs typeface="Arial"/>
                <a:sym typeface="Arial"/>
              </a:rPr>
              <a:t>Building a image</a:t>
            </a:r>
          </a:p>
        </p:txBody>
      </p:sp>
      <p:sp>
        <p:nvSpPr>
          <p:cNvPr id="13" name="TextBox 13"/>
          <p:cNvSpPr txBox="1"/>
          <p:nvPr/>
        </p:nvSpPr>
        <p:spPr>
          <a:xfrm>
            <a:off x="5981555" y="7152657"/>
            <a:ext cx="4110637" cy="8724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Arial"/>
                <a:ea typeface="Arial"/>
                <a:cs typeface="Arial"/>
                <a:sym typeface="Arial"/>
              </a:rPr>
              <a:t>Publish an Image to Docker 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6408" y="1185154"/>
            <a:ext cx="13295183" cy="1210196"/>
            <a:chOff x="0" y="0"/>
            <a:chExt cx="17726911" cy="1613595"/>
          </a:xfrm>
        </p:grpSpPr>
        <p:sp>
          <p:nvSpPr>
            <p:cNvPr id="3" name="Freeform 3"/>
            <p:cNvSpPr/>
            <p:nvPr/>
          </p:nvSpPr>
          <p:spPr>
            <a:xfrm>
              <a:off x="0" y="0"/>
              <a:ext cx="17726910" cy="1613595"/>
            </a:xfrm>
            <a:custGeom>
              <a:avLst/>
              <a:gdLst/>
              <a:ahLst/>
              <a:cxnLst/>
              <a:rect l="l" t="t" r="r" b="b"/>
              <a:pathLst>
                <a:path w="17726910" h="1613595">
                  <a:moveTo>
                    <a:pt x="0" y="0"/>
                  </a:moveTo>
                  <a:lnTo>
                    <a:pt x="17726910" y="0"/>
                  </a:lnTo>
                  <a:lnTo>
                    <a:pt x="1772691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7726911"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Containers VS Virtual machines</a:t>
              </a:r>
            </a:p>
          </p:txBody>
        </p:sp>
      </p:grpSp>
      <p:grpSp>
        <p:nvGrpSpPr>
          <p:cNvPr id="5" name="Group 5"/>
          <p:cNvGrpSpPr/>
          <p:nvPr/>
        </p:nvGrpSpPr>
        <p:grpSpPr>
          <a:xfrm>
            <a:off x="742169" y="2612525"/>
            <a:ext cx="16723633" cy="1382834"/>
            <a:chOff x="0" y="0"/>
            <a:chExt cx="16362243" cy="1352951"/>
          </a:xfrm>
        </p:grpSpPr>
        <p:sp>
          <p:nvSpPr>
            <p:cNvPr id="6" name="Freeform 6"/>
            <p:cNvSpPr/>
            <p:nvPr/>
          </p:nvSpPr>
          <p:spPr>
            <a:xfrm>
              <a:off x="0" y="0"/>
              <a:ext cx="16362243" cy="1352951"/>
            </a:xfrm>
            <a:custGeom>
              <a:avLst/>
              <a:gdLst/>
              <a:ahLst/>
              <a:cxnLst/>
              <a:rect l="l" t="t" r="r" b="b"/>
              <a:pathLst>
                <a:path w="16362243" h="1352951">
                  <a:moveTo>
                    <a:pt x="0" y="0"/>
                  </a:moveTo>
                  <a:lnTo>
                    <a:pt x="16362243" y="0"/>
                  </a:lnTo>
                  <a:lnTo>
                    <a:pt x="16362243" y="1352951"/>
                  </a:lnTo>
                  <a:lnTo>
                    <a:pt x="0" y="1352951"/>
                  </a:lnTo>
                  <a:close/>
                </a:path>
              </a:pathLst>
            </a:custGeom>
            <a:solidFill>
              <a:srgbClr val="000000">
                <a:alpha val="0"/>
              </a:srgbClr>
            </a:solidFill>
          </p:spPr>
          <p:txBody>
            <a:bodyPr/>
            <a:lstStyle/>
            <a:p>
              <a:endParaRPr lang="en-IL"/>
            </a:p>
          </p:txBody>
        </p:sp>
        <p:sp>
          <p:nvSpPr>
            <p:cNvPr id="7" name="TextBox 7"/>
            <p:cNvSpPr txBox="1"/>
            <p:nvPr/>
          </p:nvSpPr>
          <p:spPr>
            <a:xfrm>
              <a:off x="0" y="-200025"/>
              <a:ext cx="16362243" cy="1552976"/>
            </a:xfrm>
            <a:prstGeom prst="rect">
              <a:avLst/>
            </a:prstGeom>
          </p:spPr>
          <p:txBody>
            <a:bodyPr lIns="0" tIns="0" rIns="0" bIns="0" rtlCol="0" anchor="ctr"/>
            <a:lstStyle/>
            <a:p>
              <a:pPr algn="l">
                <a:lnSpc>
                  <a:spcPts val="5616"/>
                </a:lnSpc>
              </a:pPr>
              <a:r>
                <a:rPr lang="en-US" sz="3600">
                  <a:solidFill>
                    <a:srgbClr val="254356"/>
                  </a:solidFill>
                  <a:latin typeface="Arial"/>
                  <a:ea typeface="Arial"/>
                  <a:cs typeface="Arial"/>
                  <a:sym typeface="Arial"/>
                </a:rPr>
                <a:t>Docker is a lightweight way to run apps in isolated environments, using the same OS kernel</a:t>
              </a:r>
            </a:p>
          </p:txBody>
        </p:sp>
      </p:grpSp>
      <p:sp>
        <p:nvSpPr>
          <p:cNvPr id="8" name="TextBox 8"/>
          <p:cNvSpPr txBox="1"/>
          <p:nvPr/>
        </p:nvSpPr>
        <p:spPr>
          <a:xfrm>
            <a:off x="742169" y="4014409"/>
            <a:ext cx="16517131" cy="3559683"/>
          </a:xfrm>
          <a:prstGeom prst="rect">
            <a:avLst/>
          </a:prstGeom>
        </p:spPr>
        <p:txBody>
          <a:bodyPr lIns="0" tIns="0" rIns="0" bIns="0" rtlCol="0" anchor="t">
            <a:spAutoFit/>
          </a:bodyPr>
          <a:lstStyle/>
          <a:p>
            <a:pPr marL="777240" lvl="1" indent="-388620" algn="l">
              <a:lnSpc>
                <a:spcPts val="5616"/>
              </a:lnSpc>
              <a:buFont typeface="Arial"/>
              <a:buChar char="•"/>
            </a:pPr>
            <a:r>
              <a:rPr lang="en-US" sz="3600" u="none" strike="noStrike">
                <a:solidFill>
                  <a:srgbClr val="254356"/>
                </a:solidFill>
                <a:latin typeface="Arial"/>
                <a:ea typeface="Arial"/>
                <a:cs typeface="Arial"/>
                <a:sym typeface="Arial"/>
              </a:rPr>
              <a:t>Shares the host OS (e.g., Linux) → super fast.</a:t>
            </a:r>
          </a:p>
          <a:p>
            <a:pPr marL="777240" lvl="1" indent="-388620" algn="l">
              <a:lnSpc>
                <a:spcPts val="5616"/>
              </a:lnSpc>
              <a:buFont typeface="Arial"/>
              <a:buChar char="•"/>
            </a:pPr>
            <a:r>
              <a:rPr lang="en-US" sz="3600" u="none" strike="noStrike">
                <a:solidFill>
                  <a:srgbClr val="254356"/>
                </a:solidFill>
                <a:latin typeface="Arial"/>
                <a:ea typeface="Arial"/>
                <a:cs typeface="Arial"/>
                <a:sym typeface="Arial"/>
              </a:rPr>
              <a:t>Uses images for quick startup.</a:t>
            </a:r>
          </a:p>
          <a:p>
            <a:pPr marL="777240" lvl="1" indent="-388620" algn="l">
              <a:lnSpc>
                <a:spcPts val="5616"/>
              </a:lnSpc>
              <a:buFont typeface="Arial"/>
              <a:buChar char="•"/>
            </a:pPr>
            <a:r>
              <a:rPr lang="en-US" sz="3600" u="none" strike="noStrike">
                <a:solidFill>
                  <a:srgbClr val="254356"/>
                </a:solidFill>
                <a:latin typeface="Arial"/>
                <a:ea typeface="Arial"/>
                <a:cs typeface="Arial"/>
                <a:sym typeface="Arial"/>
              </a:rPr>
              <a:t>Isolated but not as heavy as a VM.</a:t>
            </a:r>
          </a:p>
          <a:p>
            <a:pPr marL="777240" lvl="1" indent="-388620" algn="l">
              <a:lnSpc>
                <a:spcPts val="5616"/>
              </a:lnSpc>
              <a:buFont typeface="Arial"/>
              <a:buChar char="•"/>
            </a:pPr>
            <a:r>
              <a:rPr lang="en-US" sz="3600" u="none" strike="noStrike">
                <a:solidFill>
                  <a:srgbClr val="254356"/>
                </a:solidFill>
                <a:latin typeface="Arial"/>
                <a:ea typeface="Arial"/>
                <a:cs typeface="Arial"/>
                <a:sym typeface="Arial"/>
              </a:rPr>
              <a:t>Built for microservices, automation, and DevOps.</a:t>
            </a:r>
          </a:p>
          <a:p>
            <a:pPr marL="777240" lvl="1" indent="-388620" algn="l">
              <a:lnSpc>
                <a:spcPts val="5616"/>
              </a:lnSpc>
              <a:buFont typeface="Arial"/>
              <a:buChar char="•"/>
            </a:pPr>
            <a:r>
              <a:rPr lang="en-US" sz="3600" u="none" strike="noStrike">
                <a:solidFill>
                  <a:srgbClr val="254356"/>
                </a:solidFill>
                <a:latin typeface="Arial"/>
                <a:ea typeface="Arial"/>
                <a:cs typeface="Arial"/>
                <a:sym typeface="Arial"/>
              </a:rPr>
              <a:t>Starts in seconds.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Dockerfile</a:t>
              </a:r>
            </a:p>
          </p:txBody>
        </p:sp>
      </p:grpSp>
      <p:grpSp>
        <p:nvGrpSpPr>
          <p:cNvPr id="5" name="Group 5"/>
          <p:cNvGrpSpPr/>
          <p:nvPr/>
        </p:nvGrpSpPr>
        <p:grpSpPr>
          <a:xfrm>
            <a:off x="560150" y="2511750"/>
            <a:ext cx="9157800" cy="652200"/>
            <a:chOff x="0" y="0"/>
            <a:chExt cx="12210400" cy="869600"/>
          </a:xfrm>
        </p:grpSpPr>
        <p:sp>
          <p:nvSpPr>
            <p:cNvPr id="6" name="Freeform 6"/>
            <p:cNvSpPr/>
            <p:nvPr/>
          </p:nvSpPr>
          <p:spPr>
            <a:xfrm>
              <a:off x="0" y="0"/>
              <a:ext cx="12210400" cy="869600"/>
            </a:xfrm>
            <a:custGeom>
              <a:avLst/>
              <a:gdLst/>
              <a:ahLst/>
              <a:cxnLst/>
              <a:rect l="l" t="t" r="r" b="b"/>
              <a:pathLst>
                <a:path w="12210400" h="869600">
                  <a:moveTo>
                    <a:pt x="0" y="0"/>
                  </a:moveTo>
                  <a:lnTo>
                    <a:pt x="12210400" y="0"/>
                  </a:lnTo>
                  <a:lnTo>
                    <a:pt x="12210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23825"/>
              <a:ext cx="122104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What will we do in this module? </a:t>
              </a:r>
            </a:p>
          </p:txBody>
        </p:sp>
      </p:grpSp>
      <p:grpSp>
        <p:nvGrpSpPr>
          <p:cNvPr id="8" name="Group 8"/>
          <p:cNvGrpSpPr/>
          <p:nvPr/>
        </p:nvGrpSpPr>
        <p:grpSpPr>
          <a:xfrm>
            <a:off x="560150" y="308035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57150"/>
              <a:ext cx="22140800" cy="6437950"/>
            </a:xfrm>
            <a:prstGeom prst="rect">
              <a:avLst/>
            </a:prstGeom>
          </p:spPr>
          <p:txBody>
            <a:bodyPr lIns="0" tIns="0" rIns="0" bIns="0" rtlCol="0" anchor="ctr"/>
            <a:lstStyle/>
            <a:p>
              <a:pPr algn="l">
                <a:lnSpc>
                  <a:spcPts val="3840"/>
                </a:lnSpc>
              </a:pPr>
              <a:r>
                <a:rPr lang="en-US" sz="3200">
                  <a:solidFill>
                    <a:srgbClr val="000000"/>
                  </a:solidFill>
                  <a:latin typeface="Calibri (MS)"/>
                  <a:ea typeface="Calibri (MS)"/>
                  <a:cs typeface="Calibri (MS)"/>
                  <a:sym typeface="Calibri (MS)"/>
                </a:rPr>
                <a:t>Get our source code into a </a:t>
              </a:r>
              <a:r>
                <a:rPr lang="en-US" sz="3200" b="1">
                  <a:solidFill>
                    <a:srgbClr val="000000"/>
                  </a:solidFill>
                  <a:latin typeface="Calibri (MS) Bold"/>
                  <a:ea typeface="Calibri (MS) Bold"/>
                  <a:cs typeface="Calibri (MS) Bold"/>
                  <a:sym typeface="Calibri (MS) Bold"/>
                </a:rPr>
                <a:t>custom built image (vs pre-built images)</a:t>
              </a:r>
              <a:r>
                <a:rPr lang="en-US" sz="3200">
                  <a:solidFill>
                    <a:srgbClr val="000000"/>
                  </a:solidFill>
                  <a:latin typeface="Calibri (MS)"/>
                  <a:ea typeface="Calibri (MS)"/>
                  <a:cs typeface="Calibri (MS)"/>
                  <a:sym typeface="Calibri (MS)"/>
                </a:rPr>
                <a:t> to share with others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0300" y="2399450"/>
            <a:ext cx="16704600" cy="652200"/>
            <a:chOff x="0" y="0"/>
            <a:chExt cx="22272800" cy="869600"/>
          </a:xfrm>
        </p:grpSpPr>
        <p:sp>
          <p:nvSpPr>
            <p:cNvPr id="3" name="Freeform 3"/>
            <p:cNvSpPr/>
            <p:nvPr/>
          </p:nvSpPr>
          <p:spPr>
            <a:xfrm>
              <a:off x="0" y="0"/>
              <a:ext cx="22272800" cy="869600"/>
            </a:xfrm>
            <a:custGeom>
              <a:avLst/>
              <a:gdLst/>
              <a:ahLst/>
              <a:cxnLst/>
              <a:rect l="l" t="t" r="r" b="b"/>
              <a:pathLst>
                <a:path w="22272800" h="869600">
                  <a:moveTo>
                    <a:pt x="0" y="0"/>
                  </a:moveTo>
                  <a:lnTo>
                    <a:pt x="22272800" y="0"/>
                  </a:lnTo>
                  <a:lnTo>
                    <a:pt x="22272800" y="869600"/>
                  </a:lnTo>
                  <a:lnTo>
                    <a:pt x="0" y="869600"/>
                  </a:lnTo>
                  <a:close/>
                </a:path>
              </a:pathLst>
            </a:custGeom>
            <a:solidFill>
              <a:srgbClr val="000000">
                <a:alpha val="0"/>
              </a:srgbClr>
            </a:solidFill>
          </p:spPr>
          <p:txBody>
            <a:bodyPr/>
            <a:lstStyle/>
            <a:p>
              <a:endParaRPr lang="en-IL"/>
            </a:p>
          </p:txBody>
        </p:sp>
        <p:sp>
          <p:nvSpPr>
            <p:cNvPr id="4" name="TextBox 4"/>
            <p:cNvSpPr txBox="1"/>
            <p:nvPr/>
          </p:nvSpPr>
          <p:spPr>
            <a:xfrm>
              <a:off x="0" y="-133350"/>
              <a:ext cx="222728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Dockerfile is a … FILE with instructions and descriptions of an image</a:t>
              </a:r>
            </a:p>
          </p:txBody>
        </p:sp>
      </p:grpSp>
      <p:grpSp>
        <p:nvGrpSpPr>
          <p:cNvPr id="5" name="Group 5"/>
          <p:cNvGrpSpPr/>
          <p:nvPr/>
        </p:nvGrpSpPr>
        <p:grpSpPr>
          <a:xfrm>
            <a:off x="2208100" y="3978050"/>
            <a:ext cx="3230900" cy="4451600"/>
            <a:chOff x="0" y="0"/>
            <a:chExt cx="4307867" cy="5935467"/>
          </a:xfrm>
        </p:grpSpPr>
        <p:sp>
          <p:nvSpPr>
            <p:cNvPr id="6" name="Freeform 6" descr="Image result for dockerfile"/>
            <p:cNvSpPr/>
            <p:nvPr/>
          </p:nvSpPr>
          <p:spPr>
            <a:xfrm>
              <a:off x="0" y="0"/>
              <a:ext cx="4307840" cy="5935472"/>
            </a:xfrm>
            <a:custGeom>
              <a:avLst/>
              <a:gdLst/>
              <a:ahLst/>
              <a:cxnLst/>
              <a:rect l="l" t="t" r="r" b="b"/>
              <a:pathLst>
                <a:path w="4307840" h="5935472">
                  <a:moveTo>
                    <a:pt x="0" y="0"/>
                  </a:moveTo>
                  <a:lnTo>
                    <a:pt x="4307840" y="0"/>
                  </a:lnTo>
                  <a:lnTo>
                    <a:pt x="4307840" y="5935472"/>
                  </a:lnTo>
                  <a:lnTo>
                    <a:pt x="0" y="5935472"/>
                  </a:lnTo>
                  <a:lnTo>
                    <a:pt x="0" y="0"/>
                  </a:lnTo>
                  <a:close/>
                </a:path>
              </a:pathLst>
            </a:custGeom>
            <a:blipFill>
              <a:blip r:embed="rId2"/>
              <a:stretch>
                <a:fillRect r="-253289"/>
              </a:stretch>
            </a:blipFill>
          </p:spPr>
          <p:txBody>
            <a:bodyPr/>
            <a:lstStyle/>
            <a:p>
              <a:endParaRPr lang="en-IL"/>
            </a:p>
          </p:txBody>
        </p:sp>
      </p:grpSp>
      <p:graphicFrame>
        <p:nvGraphicFramePr>
          <p:cNvPr id="7" name="Table 7"/>
          <p:cNvGraphicFramePr>
            <a:graphicFrameLocks noGrp="1"/>
          </p:cNvGraphicFramePr>
          <p:nvPr/>
        </p:nvGraphicFramePr>
        <p:xfrm>
          <a:off x="8098700" y="3422650"/>
          <a:ext cx="8610600" cy="3632200"/>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0">
                <a:tc>
                  <a:txBody>
                    <a:bodyPr/>
                    <a:lstStyle/>
                    <a:p>
                      <a:pPr algn="ctr">
                        <a:lnSpc>
                          <a:spcPts val="2879"/>
                        </a:lnSpc>
                        <a:defRPr/>
                      </a:pPr>
                      <a:r>
                        <a:rPr lang="en-US" sz="2400" b="1">
                          <a:solidFill>
                            <a:srgbClr val="FFFFFF"/>
                          </a:solidFill>
                          <a:latin typeface="Arial Bold"/>
                          <a:ea typeface="Arial Bold"/>
                          <a:cs typeface="Arial Bold"/>
                          <a:sym typeface="Arial Bold"/>
                        </a:rPr>
                        <a:t>BUILD</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ctr">
                        <a:lnSpc>
                          <a:spcPts val="2879"/>
                        </a:lnSpc>
                        <a:defRPr/>
                      </a:pPr>
                      <a:r>
                        <a:rPr lang="en-US" sz="2400" b="1">
                          <a:solidFill>
                            <a:srgbClr val="FFFFFF"/>
                          </a:solidFill>
                          <a:latin typeface="Arial Bold"/>
                          <a:ea typeface="Arial Bold"/>
                          <a:cs typeface="Arial Bold"/>
                          <a:sym typeface="Arial Bold"/>
                        </a:rPr>
                        <a:t>Boot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ctr">
                        <a:lnSpc>
                          <a:spcPts val="2879"/>
                        </a:lnSpc>
                        <a:defRPr/>
                      </a:pPr>
                      <a:r>
                        <a:rPr lang="en-US" sz="2400" b="1">
                          <a:solidFill>
                            <a:srgbClr val="FFFFFF"/>
                          </a:solidFill>
                          <a:latin typeface="Arial Bold"/>
                          <a:ea typeface="Arial Bold"/>
                          <a:cs typeface="Arial Bold"/>
                          <a:sym typeface="Arial Bold"/>
                        </a:rPr>
                        <a:t>Run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435802">
                <a:tc>
                  <a:txBody>
                    <a:bodyPr/>
                    <a:lstStyle/>
                    <a:p>
                      <a:pPr algn="l">
                        <a:lnSpc>
                          <a:spcPts val="2879"/>
                        </a:lnSpc>
                        <a:defRPr/>
                      </a:pPr>
                      <a:r>
                        <a:rPr lang="en-US" sz="2400">
                          <a:solidFill>
                            <a:srgbClr val="000000"/>
                          </a:solidFill>
                          <a:latin typeface="Arial"/>
                          <a:ea typeface="Arial"/>
                          <a:cs typeface="Arial"/>
                          <a:sym typeface="Arial"/>
                        </a:rPr>
                        <a:t>FROM</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WORKDIR</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CMD</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4415">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USER</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ENV</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9512">
                <a:tc>
                  <a:txBody>
                    <a:bodyPr/>
                    <a:lstStyle/>
                    <a:p>
                      <a:pPr algn="l">
                        <a:lnSpc>
                          <a:spcPts val="2879"/>
                        </a:lnSpc>
                        <a:defRPr/>
                      </a:pPr>
                      <a:r>
                        <a:rPr lang="en-US" sz="2400">
                          <a:solidFill>
                            <a:srgbClr val="000000"/>
                          </a:solidFill>
                          <a:latin typeface="Arial"/>
                          <a:ea typeface="Arial"/>
                          <a:cs typeface="Arial"/>
                          <a:sym typeface="Arial"/>
                        </a:rPr>
                        <a:t>COPY</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EXPOSE</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9512">
                <a:tc>
                  <a:txBody>
                    <a:bodyPr/>
                    <a:lstStyle/>
                    <a:p>
                      <a:pPr algn="l">
                        <a:lnSpc>
                          <a:spcPts val="2879"/>
                        </a:lnSpc>
                        <a:defRPr/>
                      </a:pPr>
                      <a:r>
                        <a:rPr lang="en-US" sz="2400">
                          <a:solidFill>
                            <a:srgbClr val="000000"/>
                          </a:solidFill>
                          <a:latin typeface="Arial"/>
                          <a:ea typeface="Arial"/>
                          <a:cs typeface="Arial"/>
                          <a:sym typeface="Arial"/>
                        </a:rPr>
                        <a:t>ADD</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VOLUME</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9512">
                <a:tc>
                  <a:txBody>
                    <a:bodyPr/>
                    <a:lstStyle/>
                    <a:p>
                      <a:pPr algn="l">
                        <a:lnSpc>
                          <a:spcPts val="2879"/>
                        </a:lnSpc>
                        <a:defRPr/>
                      </a:pPr>
                      <a:r>
                        <a:rPr lang="en-US" sz="2400">
                          <a:solidFill>
                            <a:srgbClr val="000000"/>
                          </a:solidFill>
                          <a:latin typeface="Arial"/>
                          <a:ea typeface="Arial"/>
                          <a:cs typeface="Arial"/>
                          <a:sym typeface="Arial"/>
                        </a:rPr>
                        <a:t>RUN</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879"/>
                        </a:lnSpc>
                        <a:defRPr/>
                      </a:pPr>
                      <a:r>
                        <a:rPr lang="en-US" sz="2400">
                          <a:solidFill>
                            <a:srgbClr val="000000"/>
                          </a:solidFill>
                          <a:latin typeface="Arial"/>
                          <a:ea typeface="Arial"/>
                          <a:cs typeface="Arial"/>
                          <a:sym typeface="Arial"/>
                        </a:rPr>
                        <a:t>ENTRYPOINT</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9512">
                <a:tc>
                  <a:txBody>
                    <a:bodyPr/>
                    <a:lstStyle/>
                    <a:p>
                      <a:pPr algn="l">
                        <a:lnSpc>
                          <a:spcPts val="2879"/>
                        </a:lnSpc>
                        <a:defRPr/>
                      </a:pPr>
                      <a:r>
                        <a:rPr lang="en-US" sz="2400">
                          <a:solidFill>
                            <a:srgbClr val="000000"/>
                          </a:solidFill>
                          <a:latin typeface="Arial"/>
                          <a:ea typeface="Arial"/>
                          <a:cs typeface="Arial"/>
                          <a:sym typeface="Arial"/>
                        </a:rPr>
                        <a:t>ONBUILD</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9512">
                <a:tc>
                  <a:txBody>
                    <a:bodyPr/>
                    <a:lstStyle/>
                    <a:p>
                      <a:pPr algn="l">
                        <a:lnSpc>
                          <a:spcPts val="2879"/>
                        </a:lnSpc>
                        <a:defRPr/>
                      </a:pPr>
                      <a:r>
                        <a:rPr lang="en-US" sz="2400">
                          <a:solidFill>
                            <a:srgbClr val="000000"/>
                          </a:solidFill>
                          <a:latin typeface="Arial"/>
                          <a:ea typeface="Arial"/>
                          <a:cs typeface="Arial"/>
                          <a:sym typeface="Arial"/>
                        </a:rPr>
                        <a:t>.dockerignore</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8" name="Group 8"/>
          <p:cNvGrpSpPr/>
          <p:nvPr/>
        </p:nvGrpSpPr>
        <p:grpSpPr>
          <a:xfrm>
            <a:off x="323650" y="216150"/>
            <a:ext cx="14173200" cy="1171200"/>
            <a:chOff x="0" y="0"/>
            <a:chExt cx="18897600" cy="1561600"/>
          </a:xfrm>
        </p:grpSpPr>
        <p:sp>
          <p:nvSpPr>
            <p:cNvPr id="9" name="Freeform 9"/>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10" name="TextBox 10"/>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Dockerfile</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3850" y="94910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How it works?</a:t>
              </a:r>
            </a:p>
          </p:txBody>
        </p:sp>
      </p:grpSp>
      <p:sp>
        <p:nvSpPr>
          <p:cNvPr id="5" name="Freeform 5"/>
          <p:cNvSpPr/>
          <p:nvPr/>
        </p:nvSpPr>
        <p:spPr>
          <a:xfrm>
            <a:off x="1576501" y="2416882"/>
            <a:ext cx="15134998" cy="5202656"/>
          </a:xfrm>
          <a:custGeom>
            <a:avLst/>
            <a:gdLst/>
            <a:ahLst/>
            <a:cxnLst/>
            <a:rect l="l" t="t" r="r" b="b"/>
            <a:pathLst>
              <a:path w="15134998" h="5202656">
                <a:moveTo>
                  <a:pt x="0" y="0"/>
                </a:moveTo>
                <a:lnTo>
                  <a:pt x="15134998" y="0"/>
                </a:lnTo>
                <a:lnTo>
                  <a:pt x="15134998" y="5202656"/>
                </a:lnTo>
                <a:lnTo>
                  <a:pt x="0" y="5202656"/>
                </a:lnTo>
                <a:lnTo>
                  <a:pt x="0" y="0"/>
                </a:lnTo>
                <a:close/>
              </a:path>
            </a:pathLst>
          </a:custGeom>
          <a:blipFill>
            <a:blip r:embed="rId2"/>
            <a:stretch>
              <a:fillRect/>
            </a:stretch>
          </a:blipFill>
        </p:spPr>
        <p:txBody>
          <a:bodyPr/>
          <a:lstStyle/>
          <a:p>
            <a:endParaRPr lang="en-IL"/>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9200" y="8545200"/>
            <a:ext cx="17502000" cy="1085400"/>
            <a:chOff x="0" y="0"/>
            <a:chExt cx="23336000" cy="1447200"/>
          </a:xfrm>
        </p:grpSpPr>
        <p:sp>
          <p:nvSpPr>
            <p:cNvPr id="3" name="Freeform 3"/>
            <p:cNvSpPr/>
            <p:nvPr/>
          </p:nvSpPr>
          <p:spPr>
            <a:xfrm>
              <a:off x="0" y="0"/>
              <a:ext cx="23335996" cy="1447165"/>
            </a:xfrm>
            <a:custGeom>
              <a:avLst/>
              <a:gdLst/>
              <a:ahLst/>
              <a:cxnLst/>
              <a:rect l="l" t="t" r="r" b="b"/>
              <a:pathLst>
                <a:path w="23335996" h="1447165">
                  <a:moveTo>
                    <a:pt x="0" y="0"/>
                  </a:moveTo>
                  <a:lnTo>
                    <a:pt x="23335996" y="0"/>
                  </a:lnTo>
                  <a:lnTo>
                    <a:pt x="23335996" y="1447165"/>
                  </a:lnTo>
                  <a:lnTo>
                    <a:pt x="0" y="1447165"/>
                  </a:lnTo>
                  <a:close/>
                </a:path>
              </a:pathLst>
            </a:custGeom>
            <a:solidFill>
              <a:srgbClr val="999999"/>
            </a:solidFill>
          </p:spPr>
          <p:txBody>
            <a:bodyPr/>
            <a:lstStyle/>
            <a:p>
              <a:endParaRPr lang="en-IL"/>
            </a:p>
          </p:txBody>
        </p:sp>
        <p:sp>
          <p:nvSpPr>
            <p:cNvPr id="4" name="TextBox 4"/>
            <p:cNvSpPr txBox="1"/>
            <p:nvPr/>
          </p:nvSpPr>
          <p:spPr>
            <a:xfrm>
              <a:off x="0" y="-57150"/>
              <a:ext cx="23336000" cy="1504350"/>
            </a:xfrm>
            <a:prstGeom prst="rect">
              <a:avLst/>
            </a:prstGeom>
          </p:spPr>
          <p:txBody>
            <a:bodyPr lIns="50800" tIns="50800" rIns="50800" bIns="50800" rtlCol="0" anchor="ctr"/>
            <a:lstStyle/>
            <a:p>
              <a:pPr algn="l">
                <a:lnSpc>
                  <a:spcPts val="3359"/>
                </a:lnSpc>
              </a:pPr>
              <a:r>
                <a:rPr lang="en-US" sz="2799" b="1">
                  <a:solidFill>
                    <a:srgbClr val="FFFFFF"/>
                  </a:solidFill>
                  <a:latin typeface="Arial Bold"/>
                  <a:ea typeface="Arial Bold"/>
                  <a:cs typeface="Arial Bold"/>
                  <a:sym typeface="Arial Bold"/>
                </a:rPr>
                <a:t>Warning</a:t>
              </a:r>
              <a:r>
                <a:rPr lang="en-US" sz="2799">
                  <a:solidFill>
                    <a:srgbClr val="FFFFFF"/>
                  </a:solidFill>
                  <a:latin typeface="Arial"/>
                  <a:ea typeface="Arial"/>
                  <a:cs typeface="Arial"/>
                  <a:sym typeface="Arial"/>
                </a:rPr>
                <a:t>: Do not use your root directory, </a:t>
              </a:r>
              <a:r>
                <a:rPr lang="en-US" sz="2799" b="1">
                  <a:solidFill>
                    <a:srgbClr val="FFFFFF"/>
                  </a:solidFill>
                  <a:latin typeface="Arial Bold"/>
                  <a:ea typeface="Arial Bold"/>
                  <a:cs typeface="Arial Bold"/>
                  <a:sym typeface="Arial Bold"/>
                </a:rPr>
                <a:t>/</a:t>
              </a:r>
              <a:r>
                <a:rPr lang="en-US" sz="2799">
                  <a:solidFill>
                    <a:srgbClr val="FFFFFF"/>
                  </a:solidFill>
                  <a:latin typeface="Arial"/>
                  <a:ea typeface="Arial"/>
                  <a:cs typeface="Arial"/>
                  <a:sym typeface="Arial"/>
                </a:rPr>
                <a:t>, as the PATH as it causes the build to transfer the entire contents of your hard drive to the Docker daemon.</a:t>
              </a:r>
            </a:p>
          </p:txBody>
        </p:sp>
      </p:grpSp>
      <p:grpSp>
        <p:nvGrpSpPr>
          <p:cNvPr id="5" name="Group 5"/>
          <p:cNvGrpSpPr/>
          <p:nvPr/>
        </p:nvGrpSpPr>
        <p:grpSpPr>
          <a:xfrm>
            <a:off x="6237350" y="7412048"/>
            <a:ext cx="5925600" cy="652200"/>
            <a:chOff x="0" y="0"/>
            <a:chExt cx="7900800" cy="869600"/>
          </a:xfrm>
        </p:grpSpPr>
        <p:sp>
          <p:nvSpPr>
            <p:cNvPr id="6" name="Freeform 6"/>
            <p:cNvSpPr/>
            <p:nvPr/>
          </p:nvSpPr>
          <p:spPr>
            <a:xfrm>
              <a:off x="0" y="0"/>
              <a:ext cx="7900800" cy="869600"/>
            </a:xfrm>
            <a:custGeom>
              <a:avLst/>
              <a:gdLst/>
              <a:ahLst/>
              <a:cxnLst/>
              <a:rect l="l" t="t" r="r" b="b"/>
              <a:pathLst>
                <a:path w="7900800" h="869600">
                  <a:moveTo>
                    <a:pt x="0" y="0"/>
                  </a:moveTo>
                  <a:lnTo>
                    <a:pt x="7900800" y="0"/>
                  </a:lnTo>
                  <a:lnTo>
                    <a:pt x="79008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57150"/>
              <a:ext cx="7900800" cy="926750"/>
            </a:xfrm>
            <a:prstGeom prst="rect">
              <a:avLst/>
            </a:prstGeom>
          </p:spPr>
          <p:txBody>
            <a:bodyPr lIns="0" tIns="0" rIns="0" bIns="0" rtlCol="0" anchor="ctr"/>
            <a:lstStyle/>
            <a:p>
              <a:pPr algn="ctr">
                <a:lnSpc>
                  <a:spcPts val="3359"/>
                </a:lnSpc>
              </a:pPr>
              <a:r>
                <a:rPr lang="en-US" sz="2799">
                  <a:solidFill>
                    <a:srgbClr val="FFFFFF"/>
                  </a:solidFill>
                  <a:latin typeface="Arial"/>
                  <a:ea typeface="Arial"/>
                  <a:cs typeface="Arial"/>
                  <a:sym typeface="Arial"/>
                </a:rPr>
                <a:t>Docker IMAGE created</a:t>
              </a:r>
            </a:p>
          </p:txBody>
        </p:sp>
      </p:grpSp>
      <p:grpSp>
        <p:nvGrpSpPr>
          <p:cNvPr id="8" name="Group 8"/>
          <p:cNvGrpSpPr/>
          <p:nvPr/>
        </p:nvGrpSpPr>
        <p:grpSpPr>
          <a:xfrm>
            <a:off x="323650" y="216150"/>
            <a:ext cx="14173200" cy="1210196"/>
            <a:chOff x="0" y="0"/>
            <a:chExt cx="18897600" cy="1613595"/>
          </a:xfrm>
        </p:grpSpPr>
        <p:sp>
          <p:nvSpPr>
            <p:cNvPr id="9" name="Freeform 9"/>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10" name="TextBox 10"/>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Dockerfile - flow</a:t>
              </a:r>
            </a:p>
          </p:txBody>
        </p:sp>
      </p:grpSp>
      <p:sp>
        <p:nvSpPr>
          <p:cNvPr id="11" name="TextBox 11"/>
          <p:cNvSpPr txBox="1"/>
          <p:nvPr/>
        </p:nvSpPr>
        <p:spPr>
          <a:xfrm>
            <a:off x="1214763" y="2129162"/>
            <a:ext cx="15381794" cy="1038225"/>
          </a:xfrm>
          <a:prstGeom prst="rect">
            <a:avLst/>
          </a:prstGeom>
        </p:spPr>
        <p:txBody>
          <a:bodyPr lIns="0" tIns="0" rIns="0" bIns="0" rtlCol="0" anchor="t">
            <a:spAutoFit/>
          </a:bodyPr>
          <a:lstStyle/>
          <a:p>
            <a:pPr algn="ctr">
              <a:lnSpc>
                <a:spcPts val="7200"/>
              </a:lnSpc>
              <a:spcBef>
                <a:spcPct val="0"/>
              </a:spcBef>
            </a:pPr>
            <a:r>
              <a:rPr lang="en-US" sz="6000" b="1">
                <a:solidFill>
                  <a:srgbClr val="000000"/>
                </a:solidFill>
                <a:latin typeface="Calibri (MS) Bold"/>
                <a:ea typeface="Calibri (MS) Bold"/>
                <a:cs typeface="Calibri (MS) Bold"/>
                <a:sym typeface="Calibri (MS) Bold"/>
              </a:rPr>
              <a:t>Creating Text file with instructions </a:t>
            </a:r>
          </a:p>
        </p:txBody>
      </p:sp>
      <p:sp>
        <p:nvSpPr>
          <p:cNvPr id="12" name="TextBox 12"/>
          <p:cNvSpPr txBox="1"/>
          <p:nvPr/>
        </p:nvSpPr>
        <p:spPr>
          <a:xfrm>
            <a:off x="1214763" y="3738633"/>
            <a:ext cx="15381794" cy="1952625"/>
          </a:xfrm>
          <a:prstGeom prst="rect">
            <a:avLst/>
          </a:prstGeom>
        </p:spPr>
        <p:txBody>
          <a:bodyPr lIns="0" tIns="0" rIns="0" bIns="0" rtlCol="0" anchor="t">
            <a:spAutoFit/>
          </a:bodyPr>
          <a:lstStyle/>
          <a:p>
            <a:pPr algn="ctr">
              <a:lnSpc>
                <a:spcPts val="7200"/>
              </a:lnSpc>
              <a:spcBef>
                <a:spcPct val="0"/>
              </a:spcBef>
            </a:pPr>
            <a:r>
              <a:rPr lang="en-US" sz="6000" b="1">
                <a:solidFill>
                  <a:srgbClr val="000000"/>
                </a:solidFill>
                <a:latin typeface="Calibri (MS) Bold"/>
                <a:ea typeface="Calibri (MS) Bold"/>
                <a:cs typeface="Calibri (MS) Bold"/>
                <a:sym typeface="Calibri (MS) Bold"/>
              </a:rPr>
              <a:t>Build process sends the entire context to Daemon recursively</a:t>
            </a:r>
          </a:p>
        </p:txBody>
      </p:sp>
      <p:sp>
        <p:nvSpPr>
          <p:cNvPr id="13" name="TextBox 13"/>
          <p:cNvSpPr txBox="1"/>
          <p:nvPr/>
        </p:nvSpPr>
        <p:spPr>
          <a:xfrm>
            <a:off x="1214763" y="6537204"/>
            <a:ext cx="15381794" cy="1038225"/>
          </a:xfrm>
          <a:prstGeom prst="rect">
            <a:avLst/>
          </a:prstGeom>
        </p:spPr>
        <p:txBody>
          <a:bodyPr lIns="0" tIns="0" rIns="0" bIns="0" rtlCol="0" anchor="t">
            <a:spAutoFit/>
          </a:bodyPr>
          <a:lstStyle/>
          <a:p>
            <a:pPr algn="ctr">
              <a:lnSpc>
                <a:spcPts val="7200"/>
              </a:lnSpc>
              <a:spcBef>
                <a:spcPct val="0"/>
              </a:spcBef>
            </a:pPr>
            <a:r>
              <a:rPr lang="en-US" sz="6000" b="1">
                <a:solidFill>
                  <a:srgbClr val="000000"/>
                </a:solidFill>
                <a:latin typeface="Calibri (MS) Bold"/>
                <a:ea typeface="Calibri (MS) Bold"/>
                <a:cs typeface="Calibri (MS) Bold"/>
                <a:sym typeface="Calibri (MS) Bold"/>
              </a:rPr>
              <a:t>Docker Image Created</a:t>
            </a:r>
          </a:p>
        </p:txBody>
      </p:sp>
      <p:sp>
        <p:nvSpPr>
          <p:cNvPr id="14" name="TextBox 14"/>
          <p:cNvSpPr txBox="1"/>
          <p:nvPr/>
        </p:nvSpPr>
        <p:spPr>
          <a:xfrm>
            <a:off x="1214763" y="3043562"/>
            <a:ext cx="15381794" cy="1038225"/>
          </a:xfrm>
          <a:prstGeom prst="rect">
            <a:avLst/>
          </a:prstGeom>
        </p:spPr>
        <p:txBody>
          <a:bodyPr lIns="0" tIns="0" rIns="0" bIns="0" rtlCol="0" anchor="t">
            <a:spAutoFit/>
          </a:bodyPr>
          <a:lstStyle/>
          <a:p>
            <a:pPr algn="ctr">
              <a:lnSpc>
                <a:spcPts val="7200"/>
              </a:lnSpc>
              <a:spcBef>
                <a:spcPct val="0"/>
              </a:spcBef>
            </a:pPr>
            <a:r>
              <a:rPr lang="en-US" sz="6000" b="1">
                <a:solidFill>
                  <a:srgbClr val="000000"/>
                </a:solidFill>
                <a:latin typeface="Calibri (MS) Bold"/>
                <a:ea typeface="Calibri (MS) Bold"/>
                <a:cs typeface="Calibri (MS) Bold"/>
                <a:sym typeface="Calibri (MS) Bold"/>
              </a:rPr>
              <a:t>+</a:t>
            </a:r>
          </a:p>
        </p:txBody>
      </p:sp>
      <p:sp>
        <p:nvSpPr>
          <p:cNvPr id="15" name="TextBox 15"/>
          <p:cNvSpPr txBox="1"/>
          <p:nvPr/>
        </p:nvSpPr>
        <p:spPr>
          <a:xfrm>
            <a:off x="1214763" y="5567433"/>
            <a:ext cx="15381794" cy="1038225"/>
          </a:xfrm>
          <a:prstGeom prst="rect">
            <a:avLst/>
          </a:prstGeom>
        </p:spPr>
        <p:txBody>
          <a:bodyPr lIns="0" tIns="0" rIns="0" bIns="0" rtlCol="0" anchor="t">
            <a:spAutoFit/>
          </a:bodyPr>
          <a:lstStyle/>
          <a:p>
            <a:pPr algn="ctr">
              <a:lnSpc>
                <a:spcPts val="7200"/>
              </a:lnSpc>
              <a:spcBef>
                <a:spcPct val="0"/>
              </a:spcBef>
            </a:pPr>
            <a:r>
              <a:rPr lang="en-US" sz="6000" b="1">
                <a:solidFill>
                  <a:srgbClr val="000000"/>
                </a:solidFill>
                <a:latin typeface="Calibri (MS) Bold"/>
                <a:ea typeface="Calibri (MS) Bold"/>
                <a:cs typeface="Calibri (MS) Bold"/>
                <a:sym typeface="Calibri (MS) Bold"/>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86938"/>
            <a:ext cx="18288000" cy="499800"/>
            <a:chOff x="0" y="0"/>
            <a:chExt cx="24384000" cy="666400"/>
          </a:xfrm>
        </p:grpSpPr>
        <p:sp>
          <p:nvSpPr>
            <p:cNvPr id="3" name="Freeform 3"/>
            <p:cNvSpPr/>
            <p:nvPr/>
          </p:nvSpPr>
          <p:spPr>
            <a:xfrm>
              <a:off x="0" y="0"/>
              <a:ext cx="24384000" cy="666369"/>
            </a:xfrm>
            <a:custGeom>
              <a:avLst/>
              <a:gdLst/>
              <a:ahLst/>
              <a:cxnLst/>
              <a:rect l="l" t="t" r="r" b="b"/>
              <a:pathLst>
                <a:path w="24384000" h="666369">
                  <a:moveTo>
                    <a:pt x="0" y="0"/>
                  </a:moveTo>
                  <a:lnTo>
                    <a:pt x="24384000" y="0"/>
                  </a:lnTo>
                  <a:lnTo>
                    <a:pt x="24384000" y="666369"/>
                  </a:lnTo>
                  <a:lnTo>
                    <a:pt x="0" y="666369"/>
                  </a:lnTo>
                  <a:close/>
                </a:path>
              </a:pathLst>
            </a:custGeom>
            <a:solidFill>
              <a:srgbClr val="BFBFBF"/>
            </a:solidFill>
          </p:spPr>
          <p:txBody>
            <a:bodyPr/>
            <a:lstStyle/>
            <a:p>
              <a:endParaRPr lang="en-IL"/>
            </a:p>
          </p:txBody>
        </p:sp>
      </p:grpSp>
      <p:sp>
        <p:nvSpPr>
          <p:cNvPr id="4" name="TextBox 4"/>
          <p:cNvSpPr txBox="1"/>
          <p:nvPr/>
        </p:nvSpPr>
        <p:spPr>
          <a:xfrm>
            <a:off x="-76851" y="9777869"/>
            <a:ext cx="1055550" cy="463825"/>
          </a:xfrm>
          <a:prstGeom prst="rect">
            <a:avLst/>
          </a:prstGeom>
        </p:spPr>
        <p:txBody>
          <a:bodyPr lIns="0" tIns="0" rIns="0" bIns="0" rtlCol="0" anchor="t">
            <a:spAutoFit/>
          </a:bodyPr>
          <a:lstStyle/>
          <a:p>
            <a:pPr algn="r" rtl="1">
              <a:lnSpc>
                <a:spcPts val="2520"/>
              </a:lnSpc>
            </a:pPr>
            <a:r>
              <a:rPr lang="ar-EG" sz="2100">
                <a:solidFill>
                  <a:srgbClr val="606060"/>
                </a:solidFill>
                <a:latin typeface="Arial"/>
                <a:ea typeface="Arial"/>
                <a:cs typeface="Arial"/>
                <a:sym typeface="Arial"/>
                <a:rtl/>
              </a:rPr>
              <a:t>‹#›</a:t>
            </a:r>
          </a:p>
        </p:txBody>
      </p:sp>
      <p:sp>
        <p:nvSpPr>
          <p:cNvPr id="5" name="TextBox 5"/>
          <p:cNvSpPr txBox="1"/>
          <p:nvPr/>
        </p:nvSpPr>
        <p:spPr>
          <a:xfrm>
            <a:off x="5904853" y="9913599"/>
            <a:ext cx="6478350" cy="306775"/>
          </a:xfrm>
          <a:prstGeom prst="rect">
            <a:avLst/>
          </a:prstGeom>
        </p:spPr>
        <p:txBody>
          <a:bodyPr lIns="0" tIns="0" rIns="0" bIns="0" rtlCol="0" anchor="t">
            <a:spAutoFit/>
          </a:bodyPr>
          <a:lstStyle/>
          <a:p>
            <a:pPr algn="ctr" rtl="1">
              <a:lnSpc>
                <a:spcPts val="1439"/>
              </a:lnSpc>
            </a:pPr>
            <a:r>
              <a:rPr lang="ar-EG" sz="1200">
                <a:solidFill>
                  <a:srgbClr val="404040"/>
                </a:solidFill>
                <a:latin typeface="Arial"/>
                <a:ea typeface="Arial"/>
                <a:cs typeface="Arial"/>
                <a:sym typeface="Arial"/>
                <a:rtl/>
              </a:rPr>
              <a:t>© </a:t>
            </a:r>
            <a:r>
              <a:rPr lang="en-US" sz="1200">
                <a:solidFill>
                  <a:srgbClr val="404040"/>
                </a:solidFill>
                <a:latin typeface="Arial"/>
                <a:ea typeface="Arial"/>
                <a:cs typeface="Arial"/>
                <a:sym typeface="Arial"/>
              </a:rPr>
              <a:t>All rights reserved to John Bryce Training LTD from Matrix group</a:t>
            </a:r>
          </a:p>
        </p:txBody>
      </p:sp>
      <p:grpSp>
        <p:nvGrpSpPr>
          <p:cNvPr id="6" name="Group 6"/>
          <p:cNvGrpSpPr/>
          <p:nvPr/>
        </p:nvGrpSpPr>
        <p:grpSpPr>
          <a:xfrm>
            <a:off x="5039400" y="4557900"/>
            <a:ext cx="8209200" cy="1171200"/>
            <a:chOff x="0" y="0"/>
            <a:chExt cx="10945600" cy="1561600"/>
          </a:xfrm>
        </p:grpSpPr>
        <p:sp>
          <p:nvSpPr>
            <p:cNvPr id="7" name="Freeform 7"/>
            <p:cNvSpPr/>
            <p:nvPr/>
          </p:nvSpPr>
          <p:spPr>
            <a:xfrm>
              <a:off x="0" y="0"/>
              <a:ext cx="10945600" cy="1561600"/>
            </a:xfrm>
            <a:custGeom>
              <a:avLst/>
              <a:gdLst/>
              <a:ahLst/>
              <a:cxnLst/>
              <a:rect l="l" t="t" r="r" b="b"/>
              <a:pathLst>
                <a:path w="10945600" h="1561600">
                  <a:moveTo>
                    <a:pt x="0" y="0"/>
                  </a:moveTo>
                  <a:lnTo>
                    <a:pt x="10945600" y="0"/>
                  </a:lnTo>
                  <a:lnTo>
                    <a:pt x="10945600" y="1561600"/>
                  </a:lnTo>
                  <a:lnTo>
                    <a:pt x="0" y="1561600"/>
                  </a:lnTo>
                  <a:close/>
                </a:path>
              </a:pathLst>
            </a:custGeom>
            <a:solidFill>
              <a:srgbClr val="000000">
                <a:alpha val="0"/>
              </a:srgbClr>
            </a:solidFill>
          </p:spPr>
          <p:txBody>
            <a:bodyPr/>
            <a:lstStyle/>
            <a:p>
              <a:endParaRPr lang="en-IL"/>
            </a:p>
          </p:txBody>
        </p:sp>
        <p:sp>
          <p:nvSpPr>
            <p:cNvPr id="8" name="TextBox 8"/>
            <p:cNvSpPr txBox="1"/>
            <p:nvPr/>
          </p:nvSpPr>
          <p:spPr>
            <a:xfrm>
              <a:off x="0" y="-123825"/>
              <a:ext cx="10945600" cy="1685425"/>
            </a:xfrm>
            <a:prstGeom prst="rect">
              <a:avLst/>
            </a:prstGeom>
          </p:spPr>
          <p:txBody>
            <a:bodyPr lIns="0" tIns="0" rIns="0" bIns="0" rtlCol="0" anchor="ctr"/>
            <a:lstStyle/>
            <a:p>
              <a:pPr algn="l">
                <a:lnSpc>
                  <a:spcPts val="7200"/>
                </a:lnSpc>
              </a:pPr>
              <a:r>
                <a:rPr lang="en-US" sz="6000">
                  <a:solidFill>
                    <a:srgbClr val="000000"/>
                  </a:solidFill>
                  <a:latin typeface="Arial"/>
                  <a:ea typeface="Arial"/>
                  <a:cs typeface="Arial"/>
                  <a:sym typeface="Arial"/>
                </a:rPr>
                <a:t>Dockerfile - Example</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86938"/>
            <a:ext cx="18288000" cy="499800"/>
            <a:chOff x="0" y="0"/>
            <a:chExt cx="24384000" cy="666400"/>
          </a:xfrm>
        </p:grpSpPr>
        <p:sp>
          <p:nvSpPr>
            <p:cNvPr id="3" name="Freeform 3"/>
            <p:cNvSpPr/>
            <p:nvPr/>
          </p:nvSpPr>
          <p:spPr>
            <a:xfrm>
              <a:off x="0" y="0"/>
              <a:ext cx="24384000" cy="666369"/>
            </a:xfrm>
            <a:custGeom>
              <a:avLst/>
              <a:gdLst/>
              <a:ahLst/>
              <a:cxnLst/>
              <a:rect l="l" t="t" r="r" b="b"/>
              <a:pathLst>
                <a:path w="24384000" h="666369">
                  <a:moveTo>
                    <a:pt x="0" y="0"/>
                  </a:moveTo>
                  <a:lnTo>
                    <a:pt x="24384000" y="0"/>
                  </a:lnTo>
                  <a:lnTo>
                    <a:pt x="24384000" y="666369"/>
                  </a:lnTo>
                  <a:lnTo>
                    <a:pt x="0" y="666369"/>
                  </a:lnTo>
                  <a:close/>
                </a:path>
              </a:pathLst>
            </a:custGeom>
            <a:solidFill>
              <a:srgbClr val="BFBFBF"/>
            </a:solidFill>
          </p:spPr>
          <p:txBody>
            <a:bodyPr/>
            <a:lstStyle/>
            <a:p>
              <a:endParaRPr lang="en-IL"/>
            </a:p>
          </p:txBody>
        </p:sp>
      </p:grpSp>
      <p:sp>
        <p:nvSpPr>
          <p:cNvPr id="4" name="TextBox 4"/>
          <p:cNvSpPr txBox="1"/>
          <p:nvPr/>
        </p:nvSpPr>
        <p:spPr>
          <a:xfrm>
            <a:off x="-76851" y="9777869"/>
            <a:ext cx="1055550" cy="463825"/>
          </a:xfrm>
          <a:prstGeom prst="rect">
            <a:avLst/>
          </a:prstGeom>
        </p:spPr>
        <p:txBody>
          <a:bodyPr lIns="0" tIns="0" rIns="0" bIns="0" rtlCol="0" anchor="t">
            <a:spAutoFit/>
          </a:bodyPr>
          <a:lstStyle/>
          <a:p>
            <a:pPr algn="r" rtl="1">
              <a:lnSpc>
                <a:spcPts val="2520"/>
              </a:lnSpc>
            </a:pPr>
            <a:r>
              <a:rPr lang="ar-EG" sz="2100">
                <a:solidFill>
                  <a:srgbClr val="606060"/>
                </a:solidFill>
                <a:latin typeface="Arial"/>
                <a:ea typeface="Arial"/>
                <a:cs typeface="Arial"/>
                <a:sym typeface="Arial"/>
                <a:rtl/>
              </a:rPr>
              <a:t>‹#›</a:t>
            </a:r>
          </a:p>
        </p:txBody>
      </p:sp>
      <p:sp>
        <p:nvSpPr>
          <p:cNvPr id="5" name="TextBox 5"/>
          <p:cNvSpPr txBox="1"/>
          <p:nvPr/>
        </p:nvSpPr>
        <p:spPr>
          <a:xfrm>
            <a:off x="5904853" y="9913599"/>
            <a:ext cx="6478350" cy="306775"/>
          </a:xfrm>
          <a:prstGeom prst="rect">
            <a:avLst/>
          </a:prstGeom>
        </p:spPr>
        <p:txBody>
          <a:bodyPr lIns="0" tIns="0" rIns="0" bIns="0" rtlCol="0" anchor="t">
            <a:spAutoFit/>
          </a:bodyPr>
          <a:lstStyle/>
          <a:p>
            <a:pPr algn="ctr" rtl="1">
              <a:lnSpc>
                <a:spcPts val="1439"/>
              </a:lnSpc>
            </a:pPr>
            <a:r>
              <a:rPr lang="ar-EG" sz="1200">
                <a:solidFill>
                  <a:srgbClr val="404040"/>
                </a:solidFill>
                <a:latin typeface="Arial"/>
                <a:ea typeface="Arial"/>
                <a:cs typeface="Arial"/>
                <a:sym typeface="Arial"/>
                <a:rtl/>
              </a:rPr>
              <a:t>© </a:t>
            </a:r>
            <a:r>
              <a:rPr lang="en-US" sz="1200">
                <a:solidFill>
                  <a:srgbClr val="404040"/>
                </a:solidFill>
                <a:latin typeface="Arial"/>
                <a:ea typeface="Arial"/>
                <a:cs typeface="Arial"/>
                <a:sym typeface="Arial"/>
              </a:rPr>
              <a:t>All rights reserved to John Bryce Training LTD from Matrix group</a:t>
            </a:r>
          </a:p>
        </p:txBody>
      </p:sp>
      <p:grpSp>
        <p:nvGrpSpPr>
          <p:cNvPr id="6" name="Group 6"/>
          <p:cNvGrpSpPr/>
          <p:nvPr/>
        </p:nvGrpSpPr>
        <p:grpSpPr>
          <a:xfrm>
            <a:off x="880192" y="0"/>
            <a:ext cx="14969406" cy="9598704"/>
            <a:chOff x="0" y="0"/>
            <a:chExt cx="19959208" cy="12798272"/>
          </a:xfrm>
        </p:grpSpPr>
        <p:sp>
          <p:nvSpPr>
            <p:cNvPr id="7" name="Freeform 7" descr="Text  Description automatically generated"/>
            <p:cNvSpPr/>
            <p:nvPr/>
          </p:nvSpPr>
          <p:spPr>
            <a:xfrm>
              <a:off x="0" y="0"/>
              <a:ext cx="19959193" cy="12798298"/>
            </a:xfrm>
            <a:custGeom>
              <a:avLst/>
              <a:gdLst/>
              <a:ahLst/>
              <a:cxnLst/>
              <a:rect l="l" t="t" r="r" b="b"/>
              <a:pathLst>
                <a:path w="19959193" h="12798298">
                  <a:moveTo>
                    <a:pt x="0" y="0"/>
                  </a:moveTo>
                  <a:lnTo>
                    <a:pt x="19959193" y="0"/>
                  </a:lnTo>
                  <a:lnTo>
                    <a:pt x="19959193" y="12798298"/>
                  </a:lnTo>
                  <a:lnTo>
                    <a:pt x="0" y="12798298"/>
                  </a:lnTo>
                  <a:lnTo>
                    <a:pt x="0" y="0"/>
                  </a:lnTo>
                  <a:close/>
                </a:path>
              </a:pathLst>
            </a:custGeom>
            <a:blipFill>
              <a:blip r:embed="rId2"/>
              <a:stretch>
                <a:fillRect t="-99" b="-98"/>
              </a:stretch>
            </a:blipFill>
          </p:spPr>
          <p:txBody>
            <a:bodyPr/>
            <a:lstStyle/>
            <a:p>
              <a:endParaRPr lang="en-IL"/>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Dockerizing Node.js Applicaiton</a:t>
              </a:r>
            </a:p>
            <a:p>
              <a:pPr algn="ctr">
                <a:lnSpc>
                  <a:spcPts val="4967"/>
                </a:lnSpc>
              </a:pPr>
              <a:r>
                <a:rPr lang="en-US" sz="3600">
                  <a:solidFill>
                    <a:srgbClr val="2460FF"/>
                  </a:solidFill>
                  <a:latin typeface="Calibri (MS)"/>
                  <a:ea typeface="Calibri (MS)"/>
                  <a:cs typeface="Calibri (MS)"/>
                  <a:sym typeface="Calibri (MS)"/>
                </a:rPr>
                <a:t>DOCKERFILE</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Dockerfile</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Create Node.js Application Or use Existing</a:t>
              </a:r>
            </a:p>
          </p:txBody>
        </p:sp>
      </p:grpSp>
      <p:grpSp>
        <p:nvGrpSpPr>
          <p:cNvPr id="5" name="Group 5"/>
          <p:cNvGrpSpPr/>
          <p:nvPr/>
        </p:nvGrpSpPr>
        <p:grpSpPr>
          <a:xfrm>
            <a:off x="1185332" y="2421466"/>
            <a:ext cx="11709398" cy="5737900"/>
            <a:chOff x="0" y="0"/>
            <a:chExt cx="15612531" cy="7650533"/>
          </a:xfrm>
        </p:grpSpPr>
        <p:sp>
          <p:nvSpPr>
            <p:cNvPr id="6" name="Freeform 6"/>
            <p:cNvSpPr/>
            <p:nvPr/>
          </p:nvSpPr>
          <p:spPr>
            <a:xfrm>
              <a:off x="0" y="0"/>
              <a:ext cx="15612490" cy="7650480"/>
            </a:xfrm>
            <a:custGeom>
              <a:avLst/>
              <a:gdLst/>
              <a:ahLst/>
              <a:cxnLst/>
              <a:rect l="l" t="t" r="r" b="b"/>
              <a:pathLst>
                <a:path w="15612490" h="7650480">
                  <a:moveTo>
                    <a:pt x="0" y="0"/>
                  </a:moveTo>
                  <a:lnTo>
                    <a:pt x="15612490" y="0"/>
                  </a:lnTo>
                  <a:lnTo>
                    <a:pt x="15612490" y="7650480"/>
                  </a:lnTo>
                  <a:lnTo>
                    <a:pt x="0" y="7650480"/>
                  </a:lnTo>
                  <a:close/>
                </a:path>
              </a:pathLst>
            </a:custGeom>
            <a:solidFill>
              <a:srgbClr val="000000"/>
            </a:solidFill>
          </p:spPr>
          <p:txBody>
            <a:bodyPr/>
            <a:lstStyle/>
            <a:p>
              <a:endParaRPr lang="en-IL"/>
            </a:p>
          </p:txBody>
        </p:sp>
        <p:sp>
          <p:nvSpPr>
            <p:cNvPr id="7" name="TextBox 7"/>
            <p:cNvSpPr txBox="1"/>
            <p:nvPr/>
          </p:nvSpPr>
          <p:spPr>
            <a:xfrm>
              <a:off x="0" y="-19050"/>
              <a:ext cx="15612531" cy="7669583"/>
            </a:xfrm>
            <a:prstGeom prst="rect">
              <a:avLst/>
            </a:prstGeom>
          </p:spPr>
          <p:txBody>
            <a:bodyPr lIns="50800" tIns="50800" rIns="50800" bIns="50800" rtlCol="0" anchor="t"/>
            <a:lstStyle/>
            <a:p>
              <a:pPr algn="l">
                <a:lnSpc>
                  <a:spcPts val="3359"/>
                </a:lnSpc>
              </a:pP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"name"</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"nodejs-docker-app"</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"version"</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"1.0.0"</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"description"</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"Node.js on Docker"</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"author"</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"YOUR NAME"</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"main"</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"server.js"</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"scripts"</a:t>
              </a:r>
              <a:r>
                <a:rPr lang="en-US" sz="2799">
                  <a:solidFill>
                    <a:srgbClr val="D4D4D4"/>
                  </a:solidFill>
                  <a:latin typeface="Arimo"/>
                  <a:ea typeface="Arimo"/>
                  <a:cs typeface="Arimo"/>
                  <a:sym typeface="Arimo"/>
                </a:rPr>
                <a:t>: {</a:t>
              </a:r>
            </a:p>
            <a:p>
              <a:pPr algn="l">
                <a:lnSpc>
                  <a:spcPts val="3359"/>
                </a:lnSpc>
              </a:pPr>
              <a:r>
                <a:rPr lang="en-US" sz="2799">
                  <a:solidFill>
                    <a:srgbClr val="9CDCFE"/>
                  </a:solidFill>
                  <a:latin typeface="Arimo"/>
                  <a:ea typeface="Arimo"/>
                  <a:cs typeface="Arimo"/>
                  <a:sym typeface="Arimo"/>
                </a:rPr>
                <a:t>"start"</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"node server.js"</a:t>
              </a:r>
            </a:p>
            <a:p>
              <a:pPr algn="l">
                <a:lnSpc>
                  <a:spcPts val="3359"/>
                </a:lnSpc>
              </a:pP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"dependencies"</a:t>
              </a:r>
              <a:r>
                <a:rPr lang="en-US" sz="2799">
                  <a:solidFill>
                    <a:srgbClr val="D4D4D4"/>
                  </a:solidFill>
                  <a:latin typeface="Arimo"/>
                  <a:ea typeface="Arimo"/>
                  <a:cs typeface="Arimo"/>
                  <a:sym typeface="Arimo"/>
                </a:rPr>
                <a:t>: {</a:t>
              </a:r>
            </a:p>
            <a:p>
              <a:pPr algn="l">
                <a:lnSpc>
                  <a:spcPts val="3359"/>
                </a:lnSpc>
              </a:pPr>
              <a:r>
                <a:rPr lang="en-US" sz="2799">
                  <a:solidFill>
                    <a:srgbClr val="9CDCFE"/>
                  </a:solidFill>
                  <a:latin typeface="Arimo"/>
                  <a:ea typeface="Arimo"/>
                  <a:cs typeface="Arimo"/>
                  <a:sym typeface="Arimo"/>
                </a:rPr>
                <a:t>"express"</a:t>
              </a:r>
              <a:r>
                <a:rPr lang="en-US" sz="2799">
                  <a:solidFill>
                    <a:srgbClr val="D4D4D4"/>
                  </a:solidFill>
                  <a:latin typeface="Arimo"/>
                  <a:ea typeface="Arimo"/>
                  <a:cs typeface="Arimo"/>
                  <a:sym typeface="Arimo"/>
                </a:rPr>
                <a:t>: </a:t>
              </a:r>
              <a:r>
                <a:rPr lang="en-US" sz="2799">
                  <a:solidFill>
                    <a:srgbClr val="CE9178"/>
                  </a:solidFill>
                  <a:latin typeface="Arimo"/>
                  <a:ea typeface="Arimo"/>
                  <a:cs typeface="Arimo"/>
                  <a:sym typeface="Arimo"/>
                </a:rPr>
                <a:t>"^4.16.1"</a:t>
              </a:r>
            </a:p>
            <a:p>
              <a:pPr algn="l">
                <a:lnSpc>
                  <a:spcPts val="3359"/>
                </a:lnSpc>
              </a:pPr>
              <a:r>
                <a:rPr lang="en-US" sz="2799">
                  <a:solidFill>
                    <a:srgbClr val="D4D4D4"/>
                  </a:solidFill>
                  <a:latin typeface="Arimo"/>
                  <a:ea typeface="Arimo"/>
                  <a:cs typeface="Arimo"/>
                  <a:sym typeface="Arimo"/>
                </a:rPr>
                <a:t>}</a:t>
              </a:r>
            </a:p>
            <a:p>
              <a:pPr algn="l">
                <a:lnSpc>
                  <a:spcPts val="3359"/>
                </a:lnSpc>
              </a:pPr>
              <a:r>
                <a:rPr lang="en-US" sz="2799">
                  <a:solidFill>
                    <a:srgbClr val="D4D4D4"/>
                  </a:solidFill>
                  <a:latin typeface="Arimo"/>
                  <a:ea typeface="Arimo"/>
                  <a:cs typeface="Arimo"/>
                  <a:sym typeface="Arimo"/>
                </a:rPr>
                <a:t>}</a:t>
              </a:r>
            </a:p>
          </p:txBody>
        </p:sp>
      </p:grpSp>
      <p:sp>
        <p:nvSpPr>
          <p:cNvPr id="8" name="TextBox 8"/>
          <p:cNvSpPr txBox="1"/>
          <p:nvPr/>
        </p:nvSpPr>
        <p:spPr>
          <a:xfrm>
            <a:off x="1429174" y="1375920"/>
            <a:ext cx="2932852" cy="581264"/>
          </a:xfrm>
          <a:prstGeom prst="rect">
            <a:avLst/>
          </a:prstGeom>
        </p:spPr>
        <p:txBody>
          <a:bodyPr lIns="0" tIns="0" rIns="0" bIns="0" rtlCol="0" anchor="t">
            <a:spAutoFit/>
          </a:bodyPr>
          <a:lstStyle/>
          <a:p>
            <a:pPr algn="l">
              <a:lnSpc>
                <a:spcPts val="3359"/>
              </a:lnSpc>
            </a:pPr>
            <a:r>
              <a:rPr lang="en-US" sz="2799">
                <a:solidFill>
                  <a:srgbClr val="000000"/>
                </a:solidFill>
                <a:latin typeface="Arial"/>
                <a:ea typeface="Arial"/>
                <a:cs typeface="Arial"/>
                <a:sym typeface="Arial"/>
              </a:rPr>
              <a:t>Package.json</a:t>
            </a:r>
          </a:p>
        </p:txBody>
      </p:sp>
      <p:sp>
        <p:nvSpPr>
          <p:cNvPr id="9" name="TextBox 9"/>
          <p:cNvSpPr txBox="1"/>
          <p:nvPr/>
        </p:nvSpPr>
        <p:spPr>
          <a:xfrm>
            <a:off x="1276772" y="8566498"/>
            <a:ext cx="2932852" cy="581264"/>
          </a:xfrm>
          <a:prstGeom prst="rect">
            <a:avLst/>
          </a:prstGeom>
        </p:spPr>
        <p:txBody>
          <a:bodyPr lIns="0" tIns="0" rIns="0" bIns="0" rtlCol="0" anchor="t">
            <a:spAutoFit/>
          </a:bodyPr>
          <a:lstStyle/>
          <a:p>
            <a:pPr algn="l">
              <a:lnSpc>
                <a:spcPts val="3359"/>
              </a:lnSpc>
            </a:pPr>
            <a:r>
              <a:rPr lang="en-US" sz="2799">
                <a:solidFill>
                  <a:srgbClr val="000000"/>
                </a:solidFill>
                <a:latin typeface="Arial"/>
                <a:ea typeface="Arial"/>
                <a:cs typeface="Arial"/>
                <a:sym typeface="Arial"/>
              </a:rPr>
              <a:t>Run ‘npm install’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Create Node.js Application Or use Existing</a:t>
              </a:r>
            </a:p>
          </p:txBody>
        </p:sp>
      </p:grpSp>
      <p:sp>
        <p:nvSpPr>
          <p:cNvPr id="5" name="TextBox 5"/>
          <p:cNvSpPr txBox="1"/>
          <p:nvPr/>
        </p:nvSpPr>
        <p:spPr>
          <a:xfrm>
            <a:off x="1429174" y="1375920"/>
            <a:ext cx="2932852" cy="581264"/>
          </a:xfrm>
          <a:prstGeom prst="rect">
            <a:avLst/>
          </a:prstGeom>
        </p:spPr>
        <p:txBody>
          <a:bodyPr lIns="0" tIns="0" rIns="0" bIns="0" rtlCol="0" anchor="t">
            <a:spAutoFit/>
          </a:bodyPr>
          <a:lstStyle/>
          <a:p>
            <a:pPr algn="l">
              <a:lnSpc>
                <a:spcPts val="3359"/>
              </a:lnSpc>
            </a:pPr>
            <a:r>
              <a:rPr lang="en-US" sz="2799">
                <a:solidFill>
                  <a:srgbClr val="000000"/>
                </a:solidFill>
                <a:latin typeface="Arial"/>
                <a:ea typeface="Arial"/>
                <a:cs typeface="Arial"/>
                <a:sym typeface="Arial"/>
              </a:rPr>
              <a:t>Server.js</a:t>
            </a:r>
          </a:p>
        </p:txBody>
      </p:sp>
      <p:grpSp>
        <p:nvGrpSpPr>
          <p:cNvPr id="6" name="Group 6"/>
          <p:cNvGrpSpPr/>
          <p:nvPr/>
        </p:nvGrpSpPr>
        <p:grpSpPr>
          <a:xfrm>
            <a:off x="4114800" y="1744134"/>
            <a:ext cx="9558864" cy="8371522"/>
            <a:chOff x="0" y="0"/>
            <a:chExt cx="12745152" cy="11162029"/>
          </a:xfrm>
        </p:grpSpPr>
        <p:sp>
          <p:nvSpPr>
            <p:cNvPr id="7" name="Freeform 7"/>
            <p:cNvSpPr/>
            <p:nvPr/>
          </p:nvSpPr>
          <p:spPr>
            <a:xfrm>
              <a:off x="0" y="0"/>
              <a:ext cx="12745212" cy="11162030"/>
            </a:xfrm>
            <a:custGeom>
              <a:avLst/>
              <a:gdLst/>
              <a:ahLst/>
              <a:cxnLst/>
              <a:rect l="l" t="t" r="r" b="b"/>
              <a:pathLst>
                <a:path w="12745212" h="11162030">
                  <a:moveTo>
                    <a:pt x="0" y="0"/>
                  </a:moveTo>
                  <a:lnTo>
                    <a:pt x="12745212" y="0"/>
                  </a:lnTo>
                  <a:lnTo>
                    <a:pt x="12745212" y="11162030"/>
                  </a:lnTo>
                  <a:lnTo>
                    <a:pt x="0" y="11162030"/>
                  </a:lnTo>
                  <a:close/>
                </a:path>
              </a:pathLst>
            </a:custGeom>
            <a:solidFill>
              <a:srgbClr val="000000"/>
            </a:solidFill>
          </p:spPr>
          <p:txBody>
            <a:bodyPr/>
            <a:lstStyle/>
            <a:p>
              <a:endParaRPr lang="en-IL"/>
            </a:p>
          </p:txBody>
        </p:sp>
        <p:sp>
          <p:nvSpPr>
            <p:cNvPr id="8" name="TextBox 8"/>
            <p:cNvSpPr txBox="1"/>
            <p:nvPr/>
          </p:nvSpPr>
          <p:spPr>
            <a:xfrm>
              <a:off x="0" y="-19050"/>
              <a:ext cx="12745152" cy="11181079"/>
            </a:xfrm>
            <a:prstGeom prst="rect">
              <a:avLst/>
            </a:prstGeom>
          </p:spPr>
          <p:txBody>
            <a:bodyPr lIns="50800" tIns="50800" rIns="50800" bIns="50800" rtlCol="0" anchor="t"/>
            <a:lstStyle/>
            <a:p>
              <a:pPr algn="l">
                <a:lnSpc>
                  <a:spcPts val="3359"/>
                </a:lnSpc>
              </a:pPr>
              <a:endParaRPr/>
            </a:p>
            <a:p>
              <a:pPr algn="l">
                <a:lnSpc>
                  <a:spcPts val="3359"/>
                </a:lnSpc>
              </a:pPr>
              <a:endParaRPr/>
            </a:p>
            <a:p>
              <a:pPr algn="l">
                <a:lnSpc>
                  <a:spcPts val="3359"/>
                </a:lnSpc>
              </a:pPr>
              <a:r>
                <a:rPr lang="en-US" sz="2799">
                  <a:solidFill>
                    <a:srgbClr val="569CD6"/>
                  </a:solidFill>
                  <a:latin typeface="Arimo"/>
                  <a:ea typeface="Arimo"/>
                  <a:cs typeface="Arimo"/>
                  <a:sym typeface="Arimo"/>
                </a:rPr>
                <a:t>const</a:t>
              </a:r>
              <a:r>
                <a:rPr lang="en-US" sz="2799">
                  <a:solidFill>
                    <a:srgbClr val="D4D4D4"/>
                  </a:solidFill>
                  <a:latin typeface="Arimo"/>
                  <a:ea typeface="Arimo"/>
                  <a:cs typeface="Arimo"/>
                  <a:sym typeface="Arimo"/>
                </a:rPr>
                <a:t> </a:t>
              </a:r>
              <a:r>
                <a:rPr lang="en-US" sz="2799">
                  <a:solidFill>
                    <a:srgbClr val="DCDCAA"/>
                  </a:solidFill>
                  <a:latin typeface="Arimo"/>
                  <a:ea typeface="Arimo"/>
                  <a:cs typeface="Arimo"/>
                  <a:sym typeface="Arimo"/>
                </a:rPr>
                <a:t>express</a:t>
              </a:r>
              <a:r>
                <a:rPr lang="en-US" sz="2799">
                  <a:solidFill>
                    <a:srgbClr val="D4D4D4"/>
                  </a:solidFill>
                  <a:latin typeface="Arimo"/>
                  <a:ea typeface="Arimo"/>
                  <a:cs typeface="Arimo"/>
                  <a:sym typeface="Arimo"/>
                </a:rPr>
                <a:t> = </a:t>
              </a:r>
              <a:r>
                <a:rPr lang="en-US" sz="2799">
                  <a:solidFill>
                    <a:srgbClr val="DCDCAA"/>
                  </a:solidFill>
                  <a:latin typeface="Arimo"/>
                  <a:ea typeface="Arimo"/>
                  <a:cs typeface="Arimo"/>
                  <a:sym typeface="Arimo"/>
                </a:rPr>
                <a:t>require</a:t>
              </a:r>
              <a:r>
                <a:rPr lang="en-US" sz="2799">
                  <a:solidFill>
                    <a:srgbClr val="D4D4D4"/>
                  </a:solidFill>
                  <a:latin typeface="Arimo"/>
                  <a:ea typeface="Arimo"/>
                  <a:cs typeface="Arimo"/>
                  <a:sym typeface="Arimo"/>
                </a:rPr>
                <a:t>(</a:t>
              </a:r>
              <a:r>
                <a:rPr lang="en-US" sz="2799">
                  <a:solidFill>
                    <a:srgbClr val="CE9178"/>
                  </a:solidFill>
                  <a:latin typeface="Arimo"/>
                  <a:ea typeface="Arimo"/>
                  <a:cs typeface="Arimo"/>
                  <a:sym typeface="Arimo"/>
                </a:rPr>
                <a:t>'express'</a:t>
              </a:r>
              <a:r>
                <a:rPr lang="en-US" sz="2799">
                  <a:solidFill>
                    <a:srgbClr val="D4D4D4"/>
                  </a:solidFill>
                  <a:latin typeface="Arimo"/>
                  <a:ea typeface="Arimo"/>
                  <a:cs typeface="Arimo"/>
                  <a:sym typeface="Arimo"/>
                </a:rPr>
                <a:t>);</a:t>
              </a:r>
            </a:p>
            <a:p>
              <a:pPr algn="l">
                <a:lnSpc>
                  <a:spcPts val="3359"/>
                </a:lnSpc>
              </a:pPr>
              <a:endParaRPr lang="en-US" sz="2799">
                <a:solidFill>
                  <a:srgbClr val="D4D4D4"/>
                </a:solidFill>
                <a:latin typeface="Arimo"/>
                <a:ea typeface="Arimo"/>
                <a:cs typeface="Arimo"/>
                <a:sym typeface="Arimo"/>
              </a:endParaRPr>
            </a:p>
            <a:p>
              <a:pPr algn="l">
                <a:lnSpc>
                  <a:spcPts val="3359"/>
                </a:lnSpc>
              </a:pPr>
              <a:r>
                <a:rPr lang="en-US" sz="2799">
                  <a:solidFill>
                    <a:srgbClr val="6A9955"/>
                  </a:solidFill>
                  <a:latin typeface="Arimo"/>
                  <a:ea typeface="Arimo"/>
                  <a:cs typeface="Arimo"/>
                  <a:sym typeface="Arimo"/>
                </a:rPr>
                <a:t>// Constants</a:t>
              </a:r>
            </a:p>
            <a:p>
              <a:pPr algn="l">
                <a:lnSpc>
                  <a:spcPts val="3359"/>
                </a:lnSpc>
              </a:pPr>
              <a:r>
                <a:rPr lang="en-US" sz="2799">
                  <a:solidFill>
                    <a:srgbClr val="569CD6"/>
                  </a:solidFill>
                  <a:latin typeface="Arimo"/>
                  <a:ea typeface="Arimo"/>
                  <a:cs typeface="Arimo"/>
                  <a:sym typeface="Arimo"/>
                </a:rPr>
                <a:t>const</a:t>
              </a:r>
              <a:r>
                <a:rPr lang="en-US" sz="2799">
                  <a:solidFill>
                    <a:srgbClr val="D4D4D4"/>
                  </a:solidFill>
                  <a:latin typeface="Arimo"/>
                  <a:ea typeface="Arimo"/>
                  <a:cs typeface="Arimo"/>
                  <a:sym typeface="Arimo"/>
                </a:rPr>
                <a:t> </a:t>
              </a:r>
              <a:r>
                <a:rPr lang="en-US" sz="2799">
                  <a:solidFill>
                    <a:srgbClr val="4FC1FF"/>
                  </a:solidFill>
                  <a:latin typeface="Arimo"/>
                  <a:ea typeface="Arimo"/>
                  <a:cs typeface="Arimo"/>
                  <a:sym typeface="Arimo"/>
                </a:rPr>
                <a:t>PORT</a:t>
              </a:r>
              <a:r>
                <a:rPr lang="en-US" sz="2799">
                  <a:solidFill>
                    <a:srgbClr val="D4D4D4"/>
                  </a:solidFill>
                  <a:latin typeface="Arimo"/>
                  <a:ea typeface="Arimo"/>
                  <a:cs typeface="Arimo"/>
                  <a:sym typeface="Arimo"/>
                </a:rPr>
                <a:t> = </a:t>
              </a:r>
              <a:r>
                <a:rPr lang="en-US" sz="2799">
                  <a:solidFill>
                    <a:srgbClr val="B5CEA8"/>
                  </a:solidFill>
                  <a:latin typeface="Arimo"/>
                  <a:ea typeface="Arimo"/>
                  <a:cs typeface="Arimo"/>
                  <a:sym typeface="Arimo"/>
                </a:rPr>
                <a:t>3050</a:t>
              </a:r>
              <a:r>
                <a:rPr lang="en-US" sz="2799">
                  <a:solidFill>
                    <a:srgbClr val="D4D4D4"/>
                  </a:solidFill>
                  <a:latin typeface="Arimo"/>
                  <a:ea typeface="Arimo"/>
                  <a:cs typeface="Arimo"/>
                  <a:sym typeface="Arimo"/>
                </a:rPr>
                <a:t>;</a:t>
              </a:r>
            </a:p>
            <a:p>
              <a:pPr algn="l">
                <a:lnSpc>
                  <a:spcPts val="3359"/>
                </a:lnSpc>
              </a:pPr>
              <a:r>
                <a:rPr lang="en-US" sz="2799">
                  <a:solidFill>
                    <a:srgbClr val="569CD6"/>
                  </a:solidFill>
                  <a:latin typeface="Arimo"/>
                  <a:ea typeface="Arimo"/>
                  <a:cs typeface="Arimo"/>
                  <a:sym typeface="Arimo"/>
                </a:rPr>
                <a:t>const</a:t>
              </a:r>
              <a:r>
                <a:rPr lang="en-US" sz="2799">
                  <a:solidFill>
                    <a:srgbClr val="D4D4D4"/>
                  </a:solidFill>
                  <a:latin typeface="Arimo"/>
                  <a:ea typeface="Arimo"/>
                  <a:cs typeface="Arimo"/>
                  <a:sym typeface="Arimo"/>
                </a:rPr>
                <a:t> </a:t>
              </a:r>
              <a:r>
                <a:rPr lang="en-US" sz="2799">
                  <a:solidFill>
                    <a:srgbClr val="4FC1FF"/>
                  </a:solidFill>
                  <a:latin typeface="Arimo"/>
                  <a:ea typeface="Arimo"/>
                  <a:cs typeface="Arimo"/>
                  <a:sym typeface="Arimo"/>
                </a:rPr>
                <a:t>HOST</a:t>
              </a:r>
              <a:r>
                <a:rPr lang="en-US" sz="2799">
                  <a:solidFill>
                    <a:srgbClr val="D4D4D4"/>
                  </a:solidFill>
                  <a:latin typeface="Arimo"/>
                  <a:ea typeface="Arimo"/>
                  <a:cs typeface="Arimo"/>
                  <a:sym typeface="Arimo"/>
                </a:rPr>
                <a:t> = </a:t>
              </a:r>
              <a:r>
                <a:rPr lang="en-US" sz="2799">
                  <a:solidFill>
                    <a:srgbClr val="CE9178"/>
                  </a:solidFill>
                  <a:latin typeface="Arimo"/>
                  <a:ea typeface="Arimo"/>
                  <a:cs typeface="Arimo"/>
                  <a:sym typeface="Arimo"/>
                </a:rPr>
                <a:t>'0.0.0.0'</a:t>
              </a:r>
              <a:r>
                <a:rPr lang="en-US" sz="2799">
                  <a:solidFill>
                    <a:srgbClr val="D4D4D4"/>
                  </a:solidFill>
                  <a:latin typeface="Arimo"/>
                  <a:ea typeface="Arimo"/>
                  <a:cs typeface="Arimo"/>
                  <a:sym typeface="Arimo"/>
                </a:rPr>
                <a:t>;</a:t>
              </a:r>
            </a:p>
            <a:p>
              <a:pPr algn="l">
                <a:lnSpc>
                  <a:spcPts val="3359"/>
                </a:lnSpc>
              </a:pPr>
              <a:endParaRPr lang="en-US" sz="2799">
                <a:solidFill>
                  <a:srgbClr val="D4D4D4"/>
                </a:solidFill>
                <a:latin typeface="Arimo"/>
                <a:ea typeface="Arimo"/>
                <a:cs typeface="Arimo"/>
                <a:sym typeface="Arimo"/>
              </a:endParaRPr>
            </a:p>
            <a:p>
              <a:pPr algn="l">
                <a:lnSpc>
                  <a:spcPts val="3359"/>
                </a:lnSpc>
              </a:pPr>
              <a:r>
                <a:rPr lang="en-US" sz="2799">
                  <a:solidFill>
                    <a:srgbClr val="6A9955"/>
                  </a:solidFill>
                  <a:latin typeface="Arimo"/>
                  <a:ea typeface="Arimo"/>
                  <a:cs typeface="Arimo"/>
                  <a:sym typeface="Arimo"/>
                </a:rPr>
                <a:t>// App</a:t>
              </a:r>
            </a:p>
            <a:p>
              <a:pPr algn="l">
                <a:lnSpc>
                  <a:spcPts val="3359"/>
                </a:lnSpc>
              </a:pPr>
              <a:r>
                <a:rPr lang="en-US" sz="2799">
                  <a:solidFill>
                    <a:srgbClr val="569CD6"/>
                  </a:solidFill>
                  <a:latin typeface="Arimo"/>
                  <a:ea typeface="Arimo"/>
                  <a:cs typeface="Arimo"/>
                  <a:sym typeface="Arimo"/>
                </a:rPr>
                <a:t>const</a:t>
              </a:r>
              <a:r>
                <a:rPr lang="en-US" sz="2799">
                  <a:solidFill>
                    <a:srgbClr val="D4D4D4"/>
                  </a:solidFill>
                  <a:latin typeface="Arimo"/>
                  <a:ea typeface="Arimo"/>
                  <a:cs typeface="Arimo"/>
                  <a:sym typeface="Arimo"/>
                </a:rPr>
                <a:t> </a:t>
              </a:r>
              <a:r>
                <a:rPr lang="en-US" sz="2799">
                  <a:solidFill>
                    <a:srgbClr val="4FC1FF"/>
                  </a:solidFill>
                  <a:latin typeface="Arimo"/>
                  <a:ea typeface="Arimo"/>
                  <a:cs typeface="Arimo"/>
                  <a:sym typeface="Arimo"/>
                </a:rPr>
                <a:t>app</a:t>
              </a:r>
              <a:r>
                <a:rPr lang="en-US" sz="2799">
                  <a:solidFill>
                    <a:srgbClr val="D4D4D4"/>
                  </a:solidFill>
                  <a:latin typeface="Arimo"/>
                  <a:ea typeface="Arimo"/>
                  <a:cs typeface="Arimo"/>
                  <a:sym typeface="Arimo"/>
                </a:rPr>
                <a:t> = </a:t>
              </a:r>
              <a:r>
                <a:rPr lang="en-US" sz="2799">
                  <a:solidFill>
                    <a:srgbClr val="DCDCAA"/>
                  </a:solidFill>
                  <a:latin typeface="Arimo"/>
                  <a:ea typeface="Arimo"/>
                  <a:cs typeface="Arimo"/>
                  <a:sym typeface="Arimo"/>
                </a:rPr>
                <a:t>express</a:t>
              </a:r>
              <a:r>
                <a:rPr lang="en-US" sz="2799">
                  <a:solidFill>
                    <a:srgbClr val="D4D4D4"/>
                  </a:solidFill>
                  <a:latin typeface="Arimo"/>
                  <a:ea typeface="Arimo"/>
                  <a:cs typeface="Arimo"/>
                  <a:sym typeface="Arimo"/>
                </a:rPr>
                <a:t>();</a:t>
              </a:r>
            </a:p>
            <a:p>
              <a:pPr algn="l">
                <a:lnSpc>
                  <a:spcPts val="3359"/>
                </a:lnSpc>
              </a:pPr>
              <a:r>
                <a:rPr lang="en-US" sz="2799">
                  <a:solidFill>
                    <a:srgbClr val="4FC1FF"/>
                  </a:solidFill>
                  <a:latin typeface="Arimo"/>
                  <a:ea typeface="Arimo"/>
                  <a:cs typeface="Arimo"/>
                  <a:sym typeface="Arimo"/>
                </a:rPr>
                <a:t>app</a:t>
              </a:r>
              <a:r>
                <a:rPr lang="en-US" sz="2799">
                  <a:solidFill>
                    <a:srgbClr val="D4D4D4"/>
                  </a:solidFill>
                  <a:latin typeface="Arimo"/>
                  <a:ea typeface="Arimo"/>
                  <a:cs typeface="Arimo"/>
                  <a:sym typeface="Arimo"/>
                </a:rPr>
                <a:t>.</a:t>
              </a:r>
              <a:r>
                <a:rPr lang="en-US" sz="2799">
                  <a:solidFill>
                    <a:srgbClr val="DCDCAA"/>
                  </a:solidFill>
                  <a:latin typeface="Arimo"/>
                  <a:ea typeface="Arimo"/>
                  <a:cs typeface="Arimo"/>
                  <a:sym typeface="Arimo"/>
                </a:rPr>
                <a:t>get</a:t>
              </a:r>
              <a:r>
                <a:rPr lang="en-US" sz="2799">
                  <a:solidFill>
                    <a:srgbClr val="D4D4D4"/>
                  </a:solidFill>
                  <a:latin typeface="Arimo"/>
                  <a:ea typeface="Arimo"/>
                  <a:cs typeface="Arimo"/>
                  <a:sym typeface="Arimo"/>
                </a:rPr>
                <a:t>(</a:t>
              </a:r>
              <a:r>
                <a:rPr lang="en-US" sz="2799">
                  <a:solidFill>
                    <a:srgbClr val="CE9178"/>
                  </a:solidFill>
                  <a:latin typeface="Arimo"/>
                  <a:ea typeface="Arimo"/>
                  <a:cs typeface="Arimo"/>
                  <a:sym typeface="Arimo"/>
                </a:rPr>
                <a:t>'/'</a:t>
              </a:r>
              <a:r>
                <a:rPr lang="en-US" sz="2799">
                  <a:solidFill>
                    <a:srgbClr val="D4D4D4"/>
                  </a:solidFill>
                  <a:latin typeface="Arimo"/>
                  <a:ea typeface="Arimo"/>
                  <a:cs typeface="Arimo"/>
                  <a:sym typeface="Arimo"/>
                </a:rPr>
                <a:t>, (</a:t>
              </a:r>
              <a:r>
                <a:rPr lang="en-US" sz="2799">
                  <a:solidFill>
                    <a:srgbClr val="9CDCFE"/>
                  </a:solidFill>
                  <a:latin typeface="Arimo"/>
                  <a:ea typeface="Arimo"/>
                  <a:cs typeface="Arimo"/>
                  <a:sym typeface="Arimo"/>
                </a:rPr>
                <a:t>req</a:t>
              </a:r>
              <a:r>
                <a:rPr lang="en-US" sz="2799">
                  <a:solidFill>
                    <a:srgbClr val="D4D4D4"/>
                  </a:solidFill>
                  <a:latin typeface="Arimo"/>
                  <a:ea typeface="Arimo"/>
                  <a:cs typeface="Arimo"/>
                  <a:sym typeface="Arimo"/>
                </a:rPr>
                <a:t>, </a:t>
              </a:r>
              <a:r>
                <a:rPr lang="en-US" sz="2799">
                  <a:solidFill>
                    <a:srgbClr val="9CDCFE"/>
                  </a:solidFill>
                  <a:latin typeface="Arimo"/>
                  <a:ea typeface="Arimo"/>
                  <a:cs typeface="Arimo"/>
                  <a:sym typeface="Arimo"/>
                </a:rPr>
                <a:t>res</a:t>
              </a:r>
              <a:r>
                <a:rPr lang="en-US" sz="2799">
                  <a:solidFill>
                    <a:srgbClr val="D4D4D4"/>
                  </a:solidFill>
                  <a:latin typeface="Arimo"/>
                  <a:ea typeface="Arimo"/>
                  <a:cs typeface="Arimo"/>
                  <a:sym typeface="Arimo"/>
                </a:rPr>
                <a:t>) </a:t>
              </a:r>
              <a:r>
                <a:rPr lang="en-US" sz="2799">
                  <a:solidFill>
                    <a:srgbClr val="569CD6"/>
                  </a:solidFill>
                  <a:latin typeface="Arimo"/>
                  <a:ea typeface="Arimo"/>
                  <a:cs typeface="Arimo"/>
                  <a:sym typeface="Arimo"/>
                </a:rPr>
                <a:t>=&gt;</a:t>
              </a:r>
              <a:r>
                <a:rPr lang="en-US" sz="2799">
                  <a:solidFill>
                    <a:srgbClr val="D4D4D4"/>
                  </a:solidFill>
                  <a:latin typeface="Arimo"/>
                  <a:ea typeface="Arimo"/>
                  <a:cs typeface="Arimo"/>
                  <a:sym typeface="Arimo"/>
                </a:rPr>
                <a:t> {</a:t>
              </a:r>
            </a:p>
            <a:p>
              <a:pPr algn="l">
                <a:lnSpc>
                  <a:spcPts val="3359"/>
                </a:lnSpc>
              </a:pPr>
              <a:r>
                <a:rPr lang="en-US" sz="2799">
                  <a:solidFill>
                    <a:srgbClr val="9CDCFE"/>
                  </a:solidFill>
                  <a:latin typeface="Arimo"/>
                  <a:ea typeface="Arimo"/>
                  <a:cs typeface="Arimo"/>
                  <a:sym typeface="Arimo"/>
                </a:rPr>
                <a:t>res</a:t>
              </a:r>
              <a:r>
                <a:rPr lang="en-US" sz="2799">
                  <a:solidFill>
                    <a:srgbClr val="D4D4D4"/>
                  </a:solidFill>
                  <a:latin typeface="Arimo"/>
                  <a:ea typeface="Arimo"/>
                  <a:cs typeface="Arimo"/>
                  <a:sym typeface="Arimo"/>
                </a:rPr>
                <a:t>.</a:t>
              </a:r>
              <a:r>
                <a:rPr lang="en-US" sz="2799">
                  <a:solidFill>
                    <a:srgbClr val="DCDCAA"/>
                  </a:solidFill>
                  <a:latin typeface="Arimo"/>
                  <a:ea typeface="Arimo"/>
                  <a:cs typeface="Arimo"/>
                  <a:sym typeface="Arimo"/>
                </a:rPr>
                <a:t>send</a:t>
              </a:r>
              <a:r>
                <a:rPr lang="en-US" sz="2799">
                  <a:solidFill>
                    <a:srgbClr val="D4D4D4"/>
                  </a:solidFill>
                  <a:latin typeface="Arimo"/>
                  <a:ea typeface="Arimo"/>
                  <a:cs typeface="Arimo"/>
                  <a:sym typeface="Arimo"/>
                </a:rPr>
                <a:t>(</a:t>
              </a:r>
              <a:r>
                <a:rPr lang="en-US" sz="2799">
                  <a:solidFill>
                    <a:srgbClr val="CE9178"/>
                  </a:solidFill>
                  <a:latin typeface="Arimo"/>
                  <a:ea typeface="Arimo"/>
                  <a:cs typeface="Arimo"/>
                  <a:sym typeface="Arimo"/>
                </a:rPr>
                <a:t>'Hello World'</a:t>
              </a:r>
              <a:r>
                <a:rPr lang="en-US" sz="2799">
                  <a:solidFill>
                    <a:srgbClr val="D4D4D4"/>
                  </a:solidFill>
                  <a:latin typeface="Arimo"/>
                  <a:ea typeface="Arimo"/>
                  <a:cs typeface="Arimo"/>
                  <a:sym typeface="Arimo"/>
                </a:rPr>
                <a:t>);</a:t>
              </a:r>
            </a:p>
            <a:p>
              <a:pPr algn="l">
                <a:lnSpc>
                  <a:spcPts val="3359"/>
                </a:lnSpc>
              </a:pPr>
              <a:r>
                <a:rPr lang="en-US" sz="2799">
                  <a:solidFill>
                    <a:srgbClr val="D4D4D4"/>
                  </a:solidFill>
                  <a:latin typeface="Arimo"/>
                  <a:ea typeface="Arimo"/>
                  <a:cs typeface="Arimo"/>
                  <a:sym typeface="Arimo"/>
                </a:rPr>
                <a:t>});</a:t>
              </a:r>
            </a:p>
            <a:p>
              <a:pPr algn="l">
                <a:lnSpc>
                  <a:spcPts val="3359"/>
                </a:lnSpc>
              </a:pPr>
              <a:endParaRPr lang="en-US" sz="2799">
                <a:solidFill>
                  <a:srgbClr val="D4D4D4"/>
                </a:solidFill>
                <a:latin typeface="Arimo"/>
                <a:ea typeface="Arimo"/>
                <a:cs typeface="Arimo"/>
                <a:sym typeface="Arimo"/>
              </a:endParaRPr>
            </a:p>
            <a:p>
              <a:pPr algn="l">
                <a:lnSpc>
                  <a:spcPts val="3359"/>
                </a:lnSpc>
              </a:pPr>
              <a:r>
                <a:rPr lang="en-US" sz="2799">
                  <a:solidFill>
                    <a:srgbClr val="4FC1FF"/>
                  </a:solidFill>
                  <a:latin typeface="Arimo"/>
                  <a:ea typeface="Arimo"/>
                  <a:cs typeface="Arimo"/>
                  <a:sym typeface="Arimo"/>
                </a:rPr>
                <a:t>app</a:t>
              </a:r>
              <a:r>
                <a:rPr lang="en-US" sz="2799">
                  <a:solidFill>
                    <a:srgbClr val="D4D4D4"/>
                  </a:solidFill>
                  <a:latin typeface="Arimo"/>
                  <a:ea typeface="Arimo"/>
                  <a:cs typeface="Arimo"/>
                  <a:sym typeface="Arimo"/>
                </a:rPr>
                <a:t>.</a:t>
              </a:r>
              <a:r>
                <a:rPr lang="en-US" sz="2799">
                  <a:solidFill>
                    <a:srgbClr val="DCDCAA"/>
                  </a:solidFill>
                  <a:latin typeface="Arimo"/>
                  <a:ea typeface="Arimo"/>
                  <a:cs typeface="Arimo"/>
                  <a:sym typeface="Arimo"/>
                </a:rPr>
                <a:t>listen</a:t>
              </a:r>
              <a:r>
                <a:rPr lang="en-US" sz="2799">
                  <a:solidFill>
                    <a:srgbClr val="D4D4D4"/>
                  </a:solidFill>
                  <a:latin typeface="Arimo"/>
                  <a:ea typeface="Arimo"/>
                  <a:cs typeface="Arimo"/>
                  <a:sym typeface="Arimo"/>
                </a:rPr>
                <a:t>(</a:t>
              </a:r>
              <a:r>
                <a:rPr lang="en-US" sz="2799">
                  <a:solidFill>
                    <a:srgbClr val="4FC1FF"/>
                  </a:solidFill>
                  <a:latin typeface="Arimo"/>
                  <a:ea typeface="Arimo"/>
                  <a:cs typeface="Arimo"/>
                  <a:sym typeface="Arimo"/>
                </a:rPr>
                <a:t>PORT</a:t>
              </a:r>
              <a:r>
                <a:rPr lang="en-US" sz="2799">
                  <a:solidFill>
                    <a:srgbClr val="D4D4D4"/>
                  </a:solidFill>
                  <a:latin typeface="Arimo"/>
                  <a:ea typeface="Arimo"/>
                  <a:cs typeface="Arimo"/>
                  <a:sym typeface="Arimo"/>
                </a:rPr>
                <a:t>);</a:t>
              </a:r>
            </a:p>
            <a:p>
              <a:pPr algn="l">
                <a:lnSpc>
                  <a:spcPts val="3359"/>
                </a:lnSpc>
              </a:pPr>
              <a:r>
                <a:rPr lang="en-US" sz="2799">
                  <a:solidFill>
                    <a:srgbClr val="9CDCFE"/>
                  </a:solidFill>
                  <a:latin typeface="Arimo"/>
                  <a:ea typeface="Arimo"/>
                  <a:cs typeface="Arimo"/>
                  <a:sym typeface="Arimo"/>
                </a:rPr>
                <a:t>console</a:t>
              </a:r>
              <a:r>
                <a:rPr lang="en-US" sz="2799">
                  <a:solidFill>
                    <a:srgbClr val="D4D4D4"/>
                  </a:solidFill>
                  <a:latin typeface="Arimo"/>
                  <a:ea typeface="Arimo"/>
                  <a:cs typeface="Arimo"/>
                  <a:sym typeface="Arimo"/>
                </a:rPr>
                <a:t>.</a:t>
              </a:r>
              <a:r>
                <a:rPr lang="en-US" sz="2799">
                  <a:solidFill>
                    <a:srgbClr val="DCDCAA"/>
                  </a:solidFill>
                  <a:latin typeface="Arimo"/>
                  <a:ea typeface="Arimo"/>
                  <a:cs typeface="Arimo"/>
                  <a:sym typeface="Arimo"/>
                </a:rPr>
                <a:t>log</a:t>
              </a:r>
              <a:r>
                <a:rPr lang="en-US" sz="2799">
                  <a:solidFill>
                    <a:srgbClr val="D4D4D4"/>
                  </a:solidFill>
                  <a:latin typeface="Arimo"/>
                  <a:ea typeface="Arimo"/>
                  <a:cs typeface="Arimo"/>
                  <a:sym typeface="Arimo"/>
                </a:rPr>
                <a:t>(</a:t>
              </a:r>
              <a:r>
                <a:rPr lang="en-US" sz="2799">
                  <a:solidFill>
                    <a:srgbClr val="CE9178"/>
                  </a:solidFill>
                  <a:latin typeface="Arimo"/>
                  <a:ea typeface="Arimo"/>
                  <a:cs typeface="Arimo"/>
                  <a:sym typeface="Arimo"/>
                </a:rPr>
                <a:t>`Running on http:localhost:</a:t>
              </a:r>
              <a:r>
                <a:rPr lang="en-US" sz="2799">
                  <a:solidFill>
                    <a:srgbClr val="569CD6"/>
                  </a:solidFill>
                  <a:latin typeface="Arimo"/>
                  <a:ea typeface="Arimo"/>
                  <a:cs typeface="Arimo"/>
                  <a:sym typeface="Arimo"/>
                </a:rPr>
                <a:t>${</a:t>
              </a:r>
              <a:r>
                <a:rPr lang="en-US" sz="2799">
                  <a:solidFill>
                    <a:srgbClr val="4FC1FF"/>
                  </a:solidFill>
                  <a:latin typeface="Arimo"/>
                  <a:ea typeface="Arimo"/>
                  <a:cs typeface="Arimo"/>
                  <a:sym typeface="Arimo"/>
                </a:rPr>
                <a:t>PORT</a:t>
              </a:r>
              <a:r>
                <a:rPr lang="en-US" sz="2799">
                  <a:solidFill>
                    <a:srgbClr val="569CD6"/>
                  </a:solidFill>
                  <a:latin typeface="Arimo"/>
                  <a:ea typeface="Arimo"/>
                  <a:cs typeface="Arimo"/>
                  <a:sym typeface="Arimo"/>
                </a:rPr>
                <a:t>}</a:t>
              </a:r>
              <a:r>
                <a:rPr lang="en-US" sz="2799">
                  <a:solidFill>
                    <a:srgbClr val="CE9178"/>
                  </a:solidFill>
                  <a:latin typeface="Arimo"/>
                  <a:ea typeface="Arimo"/>
                  <a:cs typeface="Arimo"/>
                  <a:sym typeface="Arimo"/>
                </a:rPr>
                <a:t>`</a:t>
              </a:r>
              <a:r>
                <a:rPr lang="en-US" sz="2799">
                  <a:solidFill>
                    <a:srgbClr val="D4D4D4"/>
                  </a:solidFill>
                  <a:latin typeface="Arimo"/>
                  <a:ea typeface="Arimo"/>
                  <a:cs typeface="Arimo"/>
                  <a:sym typeface="Arimo"/>
                </a:rPr>
                <a:t>);</a:t>
              </a:r>
            </a:p>
            <a:p>
              <a:pPr algn="l">
                <a:lnSpc>
                  <a:spcPts val="3359"/>
                </a:lnSpc>
              </a:pPr>
              <a:endParaRPr lang="en-US" sz="2799">
                <a:solidFill>
                  <a:srgbClr val="D4D4D4"/>
                </a:solidFill>
                <a:latin typeface="Arimo"/>
                <a:ea typeface="Arimo"/>
                <a:cs typeface="Arimo"/>
                <a:sym typeface="Arimo"/>
              </a:endParaRPr>
            </a:p>
            <a:p>
              <a:pPr algn="l">
                <a:lnSpc>
                  <a:spcPts val="3359"/>
                </a:lnSpc>
              </a:pPr>
              <a:endParaRPr lang="en-US" sz="2799">
                <a:solidFill>
                  <a:srgbClr val="D4D4D4"/>
                </a:solidFill>
                <a:latin typeface="Arimo"/>
                <a:ea typeface="Arimo"/>
                <a:cs typeface="Arimo"/>
                <a:sym typeface="Arimo"/>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Creating Docker file</a:t>
              </a:r>
            </a:p>
          </p:txBody>
        </p:sp>
      </p:grpSp>
      <p:grpSp>
        <p:nvGrpSpPr>
          <p:cNvPr id="5" name="Group 5"/>
          <p:cNvGrpSpPr/>
          <p:nvPr/>
        </p:nvGrpSpPr>
        <p:grpSpPr>
          <a:xfrm>
            <a:off x="405000" y="2288626"/>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57150"/>
              <a:ext cx="23304000" cy="9550750"/>
            </a:xfrm>
            <a:prstGeom prst="rect">
              <a:avLst/>
            </a:prstGeom>
          </p:spPr>
          <p:txBody>
            <a:bodyPr lIns="0" tIns="0" rIns="0" bIns="0" rtlCol="0" anchor="ctr"/>
            <a:lstStyle/>
            <a:p>
              <a:pPr algn="l">
                <a:lnSpc>
                  <a:spcPts val="3840"/>
                </a:lnSpc>
              </a:pPr>
              <a:r>
                <a:rPr lang="en-US" sz="3200">
                  <a:solidFill>
                    <a:srgbClr val="254356"/>
                  </a:solidFill>
                  <a:latin typeface="Calibri (MS)"/>
                  <a:ea typeface="Calibri (MS)"/>
                  <a:cs typeface="Calibri (MS)"/>
                  <a:sym typeface="Calibri (MS)"/>
                </a:rPr>
                <a:t>1. Create a file named dockerfile</a:t>
              </a:r>
            </a:p>
            <a:p>
              <a:pPr algn="l">
                <a:lnSpc>
                  <a:spcPts val="3840"/>
                </a:lnSpc>
              </a:pPr>
              <a:r>
                <a:rPr lang="en-US" sz="3200">
                  <a:solidFill>
                    <a:srgbClr val="254356"/>
                  </a:solidFill>
                  <a:latin typeface="Calibri (MS)"/>
                  <a:ea typeface="Calibri (MS)"/>
                  <a:cs typeface="Calibri (MS)"/>
                  <a:sym typeface="Calibri (MS)"/>
                </a:rPr>
                <a:t>2. Next, we need to define from what image we want to build from</a:t>
              </a:r>
            </a:p>
            <a:p>
              <a:pPr algn="l">
                <a:lnSpc>
                  <a:spcPts val="3840"/>
                </a:lnSpc>
              </a:pPr>
              <a:r>
                <a:rPr lang="en-US" sz="3200">
                  <a:solidFill>
                    <a:srgbClr val="254356"/>
                  </a:solidFill>
                  <a:latin typeface="Calibri (MS)"/>
                  <a:ea typeface="Calibri (MS)"/>
                  <a:cs typeface="Calibri (MS)"/>
                  <a:sym typeface="Calibri (MS)"/>
                </a:rPr>
                <a:t>	</a:t>
              </a:r>
              <a:r>
                <a:rPr lang="en-US" sz="3200" i="1">
                  <a:solidFill>
                    <a:srgbClr val="254356"/>
                  </a:solidFill>
                  <a:latin typeface="Calibri (MS) Italics"/>
                  <a:ea typeface="Calibri (MS) Italics"/>
                  <a:cs typeface="Calibri (MS) Italics"/>
                  <a:sym typeface="Calibri (MS) Italics"/>
                </a:rPr>
                <a:t>FROM node:20</a:t>
              </a:r>
            </a:p>
            <a:p>
              <a:pPr algn="l">
                <a:lnSpc>
                  <a:spcPts val="3840"/>
                </a:lnSpc>
              </a:pPr>
              <a:r>
                <a:rPr lang="en-US" sz="3200">
                  <a:solidFill>
                    <a:srgbClr val="254356"/>
                  </a:solidFill>
                  <a:latin typeface="Calibri (MS)"/>
                  <a:ea typeface="Calibri (MS)"/>
                  <a:cs typeface="Calibri (MS)"/>
                  <a:sym typeface="Calibri (MS)"/>
                </a:rPr>
                <a:t>3. Lets define the working directory</a:t>
              </a:r>
            </a:p>
            <a:p>
              <a:pPr algn="l">
                <a:lnSpc>
                  <a:spcPts val="3840"/>
                </a:lnSpc>
              </a:pPr>
              <a:r>
                <a:rPr lang="en-US" sz="3200" i="1">
                  <a:solidFill>
                    <a:srgbClr val="254356"/>
                  </a:solidFill>
                  <a:latin typeface="Calibri (MS) Italics"/>
                  <a:ea typeface="Calibri (MS) Italics"/>
                  <a:cs typeface="Calibri (MS) Italics"/>
                  <a:sym typeface="Calibri (MS) Italics"/>
                </a:rPr>
                <a:t>	WORKDIR /usr/src/app</a:t>
              </a:r>
            </a:p>
            <a:p>
              <a:pPr algn="l">
                <a:lnSpc>
                  <a:spcPts val="3840"/>
                </a:lnSpc>
              </a:pPr>
              <a:r>
                <a:rPr lang="en-US" sz="3200">
                  <a:solidFill>
                    <a:srgbClr val="254356"/>
                  </a:solidFill>
                  <a:latin typeface="Calibri (MS)"/>
                  <a:ea typeface="Calibri (MS)"/>
                  <a:cs typeface="Calibri (MS)"/>
                  <a:sym typeface="Calibri (MS)"/>
                </a:rPr>
                <a:t>4. This image comes with Node.js and NPM already installed so the next thing we need to do is to install your app dependencies using the npm binary. </a:t>
              </a:r>
            </a:p>
            <a:p>
              <a:pPr algn="l">
                <a:lnSpc>
                  <a:spcPts val="3840"/>
                </a:lnSpc>
              </a:pPr>
              <a:r>
                <a:rPr lang="en-US" sz="3200">
                  <a:solidFill>
                    <a:srgbClr val="000000"/>
                  </a:solidFill>
                  <a:latin typeface="Calibri (MS)"/>
                  <a:ea typeface="Calibri (MS)"/>
                  <a:cs typeface="Calibri (MS)"/>
                  <a:sym typeface="Calibri (MS)"/>
                </a:rPr>
                <a:t>	</a:t>
              </a:r>
              <a:r>
                <a:rPr lang="en-US" sz="3200" i="1">
                  <a:solidFill>
                    <a:srgbClr val="254356"/>
                  </a:solidFill>
                  <a:latin typeface="Calibri (MS) Italics"/>
                  <a:ea typeface="Calibri (MS) Italics"/>
                  <a:cs typeface="Calibri (MS) Italics"/>
                  <a:sym typeface="Calibri (MS) Italics"/>
                </a:rPr>
                <a:t>COPY package*.json ./</a:t>
              </a:r>
            </a:p>
            <a:p>
              <a:pPr algn="l">
                <a:lnSpc>
                  <a:spcPts val="3840"/>
                </a:lnSpc>
              </a:pPr>
              <a:r>
                <a:rPr lang="en-US" sz="3200" i="1">
                  <a:solidFill>
                    <a:srgbClr val="254356"/>
                  </a:solidFill>
                  <a:latin typeface="Calibri (MS) Italics"/>
                  <a:ea typeface="Calibri (MS) Italics"/>
                  <a:cs typeface="Calibri (MS) Italics"/>
                  <a:sym typeface="Calibri (MS) Italics"/>
                </a:rPr>
                <a:t>	RUN npm install </a:t>
              </a:r>
            </a:p>
            <a:p>
              <a:pPr algn="l">
                <a:lnSpc>
                  <a:spcPts val="3359"/>
                </a:lnSpc>
              </a:pPr>
              <a:endParaRPr lang="en-US" sz="3200" i="1">
                <a:solidFill>
                  <a:srgbClr val="254356"/>
                </a:solidFill>
                <a:latin typeface="Calibri (MS) Italics"/>
                <a:ea typeface="Calibri (MS) Italics"/>
                <a:cs typeface="Calibri (MS) Italics"/>
                <a:sym typeface="Calibri (MS) Italics"/>
              </a:endParaRPr>
            </a:p>
            <a:p>
              <a:pPr algn="l">
                <a:lnSpc>
                  <a:spcPts val="3840"/>
                </a:lnSpc>
              </a:pPr>
              <a:endParaRPr lang="en-US" sz="3200" i="1">
                <a:solidFill>
                  <a:srgbClr val="254356"/>
                </a:solidFill>
                <a:latin typeface="Calibri (MS) Italics"/>
                <a:ea typeface="Calibri (MS) Italics"/>
                <a:cs typeface="Calibri (MS) Italics"/>
                <a:sym typeface="Calibri (MS) Italics"/>
              </a:endParaRPr>
            </a:p>
            <a:p>
              <a:pPr algn="l">
                <a:lnSpc>
                  <a:spcPts val="3840"/>
                </a:lnSpc>
              </a:pPr>
              <a:endParaRPr lang="en-US" sz="3200" i="1">
                <a:solidFill>
                  <a:srgbClr val="254356"/>
                </a:solidFill>
                <a:latin typeface="Calibri (MS) Italics"/>
                <a:ea typeface="Calibri (MS) Italics"/>
                <a:cs typeface="Calibri (MS) Italics"/>
                <a:sym typeface="Calibri (MS) Italics"/>
              </a:endParaRPr>
            </a:p>
            <a:p>
              <a:pPr algn="l">
                <a:lnSpc>
                  <a:spcPts val="3840"/>
                </a:lnSpc>
              </a:pPr>
              <a:endParaRPr lang="en-US" sz="3200" i="1">
                <a:solidFill>
                  <a:srgbClr val="254356"/>
                </a:solidFill>
                <a:latin typeface="Calibri (MS) Italics"/>
                <a:ea typeface="Calibri (MS) Italics"/>
                <a:cs typeface="Calibri (MS) Italics"/>
                <a:sym typeface="Calibri (MS) Itali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6408" y="1185154"/>
            <a:ext cx="13295183" cy="1210196"/>
            <a:chOff x="0" y="0"/>
            <a:chExt cx="17726911" cy="1613595"/>
          </a:xfrm>
        </p:grpSpPr>
        <p:sp>
          <p:nvSpPr>
            <p:cNvPr id="3" name="Freeform 3"/>
            <p:cNvSpPr/>
            <p:nvPr/>
          </p:nvSpPr>
          <p:spPr>
            <a:xfrm>
              <a:off x="0" y="0"/>
              <a:ext cx="17726910" cy="1613595"/>
            </a:xfrm>
            <a:custGeom>
              <a:avLst/>
              <a:gdLst/>
              <a:ahLst/>
              <a:cxnLst/>
              <a:rect l="l" t="t" r="r" b="b"/>
              <a:pathLst>
                <a:path w="17726910" h="1613595">
                  <a:moveTo>
                    <a:pt x="0" y="0"/>
                  </a:moveTo>
                  <a:lnTo>
                    <a:pt x="17726910" y="0"/>
                  </a:lnTo>
                  <a:lnTo>
                    <a:pt x="1772691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7726911" cy="1737420"/>
            </a:xfrm>
            <a:prstGeom prst="rect">
              <a:avLst/>
            </a:prstGeom>
          </p:spPr>
          <p:txBody>
            <a:bodyPr lIns="0" tIns="0" rIns="0" bIns="0" rtlCol="0" anchor="ctr"/>
            <a:lstStyle/>
            <a:p>
              <a:pPr algn="l">
                <a:lnSpc>
                  <a:spcPts val="7200"/>
                </a:lnSpc>
              </a:pPr>
              <a:r>
                <a:rPr lang="en-US" sz="6000">
                  <a:solidFill>
                    <a:srgbClr val="2460FF"/>
                  </a:solidFill>
                  <a:latin typeface="Calibri (MS)"/>
                  <a:ea typeface="Calibri (MS)"/>
                  <a:cs typeface="Calibri (MS)"/>
                  <a:sym typeface="Calibri (MS)"/>
                </a:rPr>
                <a:t>Docker Containers</a:t>
              </a:r>
              <a:r>
                <a:rPr lang="en-US" sz="6000" b="1">
                  <a:solidFill>
                    <a:srgbClr val="2460FF"/>
                  </a:solidFill>
                  <a:latin typeface="Calibri (MS) Bold"/>
                  <a:ea typeface="Calibri (MS) Bold"/>
                  <a:cs typeface="Calibri (MS) Bold"/>
                  <a:sym typeface="Calibri (MS) Bold"/>
                </a:rPr>
                <a:t> VS Virtual machines</a:t>
              </a:r>
            </a:p>
          </p:txBody>
        </p:sp>
      </p:grpSp>
      <p:grpSp>
        <p:nvGrpSpPr>
          <p:cNvPr id="5" name="Group 5"/>
          <p:cNvGrpSpPr/>
          <p:nvPr/>
        </p:nvGrpSpPr>
        <p:grpSpPr>
          <a:xfrm>
            <a:off x="742169" y="2612525"/>
            <a:ext cx="16723633" cy="2773680"/>
            <a:chOff x="0" y="0"/>
            <a:chExt cx="16362243" cy="2713742"/>
          </a:xfrm>
        </p:grpSpPr>
        <p:sp>
          <p:nvSpPr>
            <p:cNvPr id="6" name="Freeform 6"/>
            <p:cNvSpPr/>
            <p:nvPr/>
          </p:nvSpPr>
          <p:spPr>
            <a:xfrm>
              <a:off x="0" y="0"/>
              <a:ext cx="16362243" cy="2713742"/>
            </a:xfrm>
            <a:custGeom>
              <a:avLst/>
              <a:gdLst/>
              <a:ahLst/>
              <a:cxnLst/>
              <a:rect l="l" t="t" r="r" b="b"/>
              <a:pathLst>
                <a:path w="16362243" h="2713742">
                  <a:moveTo>
                    <a:pt x="0" y="0"/>
                  </a:moveTo>
                  <a:lnTo>
                    <a:pt x="16362243" y="0"/>
                  </a:lnTo>
                  <a:lnTo>
                    <a:pt x="16362243" y="2713742"/>
                  </a:lnTo>
                  <a:lnTo>
                    <a:pt x="0" y="2713742"/>
                  </a:lnTo>
                  <a:close/>
                </a:path>
              </a:pathLst>
            </a:custGeom>
            <a:solidFill>
              <a:srgbClr val="000000">
                <a:alpha val="0"/>
              </a:srgbClr>
            </a:solidFill>
          </p:spPr>
          <p:txBody>
            <a:bodyPr/>
            <a:lstStyle/>
            <a:p>
              <a:endParaRPr lang="en-IL"/>
            </a:p>
          </p:txBody>
        </p:sp>
        <p:sp>
          <p:nvSpPr>
            <p:cNvPr id="7" name="TextBox 7"/>
            <p:cNvSpPr txBox="1"/>
            <p:nvPr/>
          </p:nvSpPr>
          <p:spPr>
            <a:xfrm>
              <a:off x="0" y="-200025"/>
              <a:ext cx="16362243" cy="2913767"/>
            </a:xfrm>
            <a:prstGeom prst="rect">
              <a:avLst/>
            </a:prstGeom>
          </p:spPr>
          <p:txBody>
            <a:bodyPr lIns="0" tIns="0" rIns="0" bIns="0" rtlCol="0" anchor="ctr"/>
            <a:lstStyle/>
            <a:p>
              <a:pPr algn="l">
                <a:lnSpc>
                  <a:spcPts val="5616"/>
                </a:lnSpc>
              </a:pPr>
              <a:r>
                <a:rPr lang="en-US" sz="3600">
                  <a:solidFill>
                    <a:srgbClr val="254356"/>
                  </a:solidFill>
                  <a:latin typeface="Arial"/>
                  <a:ea typeface="Arial"/>
                  <a:cs typeface="Arial"/>
                  <a:sym typeface="Arial"/>
                </a:rPr>
                <a:t>A VM simulates an entire computer, including its own OS, kernel, memory, and CPU.</a:t>
              </a:r>
            </a:p>
            <a:p>
              <a:pPr algn="l">
                <a:lnSpc>
                  <a:spcPts val="5616"/>
                </a:lnSpc>
              </a:pPr>
              <a:endParaRPr lang="en-US" sz="3600">
                <a:solidFill>
                  <a:srgbClr val="254356"/>
                </a:solidFill>
                <a:latin typeface="Arial"/>
                <a:ea typeface="Arial"/>
                <a:cs typeface="Arial"/>
                <a:sym typeface="Arial"/>
              </a:endParaRPr>
            </a:p>
            <a:p>
              <a:pPr algn="l">
                <a:lnSpc>
                  <a:spcPts val="5616"/>
                </a:lnSpc>
              </a:pPr>
              <a:endParaRPr lang="en-US" sz="3600">
                <a:solidFill>
                  <a:srgbClr val="254356"/>
                </a:solidFill>
                <a:latin typeface="Arial"/>
                <a:ea typeface="Arial"/>
                <a:cs typeface="Arial"/>
                <a:sym typeface="Arial"/>
              </a:endParaRPr>
            </a:p>
          </p:txBody>
        </p:sp>
      </p:grpSp>
      <p:sp>
        <p:nvSpPr>
          <p:cNvPr id="8" name="TextBox 8"/>
          <p:cNvSpPr txBox="1"/>
          <p:nvPr/>
        </p:nvSpPr>
        <p:spPr>
          <a:xfrm>
            <a:off x="742169" y="4014409"/>
            <a:ext cx="16517131" cy="4264533"/>
          </a:xfrm>
          <a:prstGeom prst="rect">
            <a:avLst/>
          </a:prstGeom>
        </p:spPr>
        <p:txBody>
          <a:bodyPr lIns="0" tIns="0" rIns="0" bIns="0" rtlCol="0" anchor="t">
            <a:spAutoFit/>
          </a:bodyPr>
          <a:lstStyle/>
          <a:p>
            <a:pPr marL="777240" lvl="1" indent="-388620" algn="l">
              <a:lnSpc>
                <a:spcPts val="5616"/>
              </a:lnSpc>
              <a:spcBef>
                <a:spcPct val="0"/>
              </a:spcBef>
              <a:buFont typeface="Arial"/>
              <a:buChar char="•"/>
            </a:pPr>
            <a:r>
              <a:rPr lang="en-US" sz="3600">
                <a:solidFill>
                  <a:srgbClr val="254356"/>
                </a:solidFill>
                <a:latin typeface="Arial"/>
                <a:ea typeface="Arial"/>
                <a:cs typeface="Arial"/>
                <a:sym typeface="Arial"/>
              </a:rPr>
              <a:t>Runs on a </a:t>
            </a:r>
            <a:r>
              <a:rPr lang="en-US" sz="3600" u="none" strike="noStrike">
                <a:solidFill>
                  <a:srgbClr val="254356"/>
                </a:solidFill>
                <a:latin typeface="Arial"/>
                <a:ea typeface="Arial"/>
                <a:cs typeface="Arial"/>
                <a:sym typeface="Arial"/>
              </a:rPr>
              <a:t>hypervisor (like VMware, VirtualBox, or Hyper-V).</a:t>
            </a:r>
          </a:p>
          <a:p>
            <a:pPr marL="777240" lvl="1" indent="-388620" algn="l">
              <a:lnSpc>
                <a:spcPts val="5616"/>
              </a:lnSpc>
              <a:spcBef>
                <a:spcPct val="0"/>
              </a:spcBef>
              <a:buFont typeface="Arial"/>
              <a:buChar char="•"/>
            </a:pPr>
            <a:r>
              <a:rPr lang="en-US" sz="3600" u="none" strike="noStrike">
                <a:solidFill>
                  <a:srgbClr val="254356"/>
                </a:solidFill>
                <a:latin typeface="Arial"/>
                <a:ea typeface="Arial"/>
                <a:cs typeface="Arial"/>
                <a:sym typeface="Arial"/>
              </a:rPr>
              <a:t>Each VM has its own OS (Windows, Linux, etc.).</a:t>
            </a:r>
          </a:p>
          <a:p>
            <a:pPr marL="777240" lvl="1" indent="-388620" algn="l">
              <a:lnSpc>
                <a:spcPts val="5616"/>
              </a:lnSpc>
              <a:spcBef>
                <a:spcPct val="0"/>
              </a:spcBef>
              <a:buFont typeface="Arial"/>
              <a:buChar char="•"/>
            </a:pPr>
            <a:r>
              <a:rPr lang="en-US" sz="3600" u="none" strike="noStrike">
                <a:solidFill>
                  <a:srgbClr val="254356"/>
                </a:solidFill>
                <a:latin typeface="Arial"/>
                <a:ea typeface="Arial"/>
                <a:cs typeface="Arial"/>
                <a:sym typeface="Arial"/>
              </a:rPr>
              <a:t>Heavyweight – takes more memory and storage.</a:t>
            </a:r>
          </a:p>
          <a:p>
            <a:pPr marL="777240" lvl="1" indent="-388620" algn="l">
              <a:lnSpc>
                <a:spcPts val="5616"/>
              </a:lnSpc>
              <a:spcBef>
                <a:spcPct val="0"/>
              </a:spcBef>
              <a:buFont typeface="Arial"/>
              <a:buChar char="•"/>
            </a:pPr>
            <a:r>
              <a:rPr lang="en-US" sz="3600" u="none" strike="noStrike">
                <a:solidFill>
                  <a:srgbClr val="254356"/>
                </a:solidFill>
                <a:latin typeface="Arial"/>
                <a:ea typeface="Arial"/>
                <a:cs typeface="Arial"/>
                <a:sym typeface="Arial"/>
              </a:rPr>
              <a:t>Slower to start (can take minutes).</a:t>
            </a:r>
          </a:p>
          <a:p>
            <a:pPr marL="777240" lvl="1" indent="-388620" algn="l">
              <a:lnSpc>
                <a:spcPts val="5616"/>
              </a:lnSpc>
              <a:spcBef>
                <a:spcPct val="0"/>
              </a:spcBef>
              <a:buFont typeface="Arial"/>
              <a:buChar char="•"/>
            </a:pPr>
            <a:r>
              <a:rPr lang="en-US" sz="3600" u="none" strike="noStrike">
                <a:solidFill>
                  <a:srgbClr val="254356"/>
                </a:solidFill>
                <a:latin typeface="Arial"/>
                <a:ea typeface="Arial"/>
                <a:cs typeface="Arial"/>
                <a:sym typeface="Arial"/>
              </a:rPr>
              <a:t>Strong isolation – more secure, but more resource-hungry.</a:t>
            </a:r>
          </a:p>
          <a:p>
            <a:pPr marL="0" lvl="0" indent="0" algn="l">
              <a:lnSpc>
                <a:spcPts val="5616"/>
              </a:lnSpc>
              <a:spcBef>
                <a:spcPct val="0"/>
              </a:spcBef>
            </a:pPr>
            <a:endParaRPr lang="en-US" sz="3600" u="none" strike="noStrike">
              <a:solidFill>
                <a:srgbClr val="254356"/>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Creating Docker file</a:t>
              </a:r>
            </a:p>
          </p:txBody>
        </p:sp>
      </p:grpSp>
      <p:grpSp>
        <p:nvGrpSpPr>
          <p:cNvPr id="5" name="Group 5"/>
          <p:cNvGrpSpPr/>
          <p:nvPr/>
        </p:nvGrpSpPr>
        <p:grpSpPr>
          <a:xfrm>
            <a:off x="659000" y="2068492"/>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57150"/>
              <a:ext cx="23304000" cy="9550750"/>
            </a:xfrm>
            <a:prstGeom prst="rect">
              <a:avLst/>
            </a:prstGeom>
          </p:spPr>
          <p:txBody>
            <a:bodyPr lIns="0" tIns="0" rIns="0" bIns="0" rtlCol="0" anchor="ctr"/>
            <a:lstStyle/>
            <a:p>
              <a:pPr algn="l">
                <a:lnSpc>
                  <a:spcPts val="3840"/>
                </a:lnSpc>
              </a:pPr>
              <a:endParaRPr/>
            </a:p>
            <a:p>
              <a:pPr algn="l">
                <a:lnSpc>
                  <a:spcPts val="3840"/>
                </a:lnSpc>
              </a:pPr>
              <a:r>
                <a:rPr lang="en-US" sz="3200">
                  <a:solidFill>
                    <a:srgbClr val="254356"/>
                  </a:solidFill>
                  <a:latin typeface="Calibri (MS)"/>
                  <a:ea typeface="Calibri (MS)"/>
                  <a:cs typeface="Calibri (MS)"/>
                  <a:sym typeface="Calibri (MS)"/>
                </a:rPr>
                <a:t>1. Copy the application files from current folder to the working fir folder</a:t>
              </a:r>
            </a:p>
            <a:p>
              <a:pPr algn="l">
                <a:lnSpc>
                  <a:spcPts val="3840"/>
                </a:lnSpc>
              </a:pPr>
              <a:r>
                <a:rPr lang="en-US" sz="3200">
                  <a:solidFill>
                    <a:srgbClr val="254356"/>
                  </a:solidFill>
                  <a:latin typeface="Calibri (MS)"/>
                  <a:ea typeface="Calibri (MS)"/>
                  <a:cs typeface="Calibri (MS)"/>
                  <a:sym typeface="Calibri (MS)"/>
                </a:rPr>
                <a:t>	</a:t>
              </a:r>
              <a:r>
                <a:rPr lang="en-US" sz="3200" i="1">
                  <a:solidFill>
                    <a:srgbClr val="254356"/>
                  </a:solidFill>
                  <a:latin typeface="Calibri (MS) Italics"/>
                  <a:ea typeface="Calibri (MS) Italics"/>
                  <a:cs typeface="Calibri (MS) Italics"/>
                  <a:sym typeface="Calibri (MS) Italics"/>
                </a:rPr>
                <a:t>COPY . /usr/src/app</a:t>
              </a:r>
            </a:p>
            <a:p>
              <a:pPr algn="l">
                <a:lnSpc>
                  <a:spcPts val="3840"/>
                </a:lnSpc>
              </a:pPr>
              <a:r>
                <a:rPr lang="en-US" sz="3200">
                  <a:solidFill>
                    <a:srgbClr val="254356"/>
                  </a:solidFill>
                  <a:latin typeface="Calibri (MS)"/>
                  <a:ea typeface="Calibri (MS)"/>
                  <a:cs typeface="Calibri (MS)"/>
                  <a:sym typeface="Calibri (MS)"/>
                </a:rPr>
                <a:t>3. Our application is bound to PORT 3050 so we need to expose it</a:t>
              </a:r>
            </a:p>
            <a:p>
              <a:pPr algn="l">
                <a:lnSpc>
                  <a:spcPts val="3840"/>
                </a:lnSpc>
              </a:pPr>
              <a:r>
                <a:rPr lang="en-US" sz="3200" i="1">
                  <a:solidFill>
                    <a:srgbClr val="254356"/>
                  </a:solidFill>
                  <a:latin typeface="Calibri (MS) Italics"/>
                  <a:ea typeface="Calibri (MS) Italics"/>
                  <a:cs typeface="Calibri (MS) Italics"/>
                  <a:sym typeface="Calibri (MS) Italics"/>
                </a:rPr>
                <a:t>	EXPOSE 3050</a:t>
              </a:r>
            </a:p>
            <a:p>
              <a:pPr algn="l">
                <a:lnSpc>
                  <a:spcPts val="3840"/>
                </a:lnSpc>
              </a:pPr>
              <a:r>
                <a:rPr lang="en-US" sz="3200">
                  <a:solidFill>
                    <a:srgbClr val="254356"/>
                  </a:solidFill>
                  <a:latin typeface="Calibri (MS)"/>
                  <a:ea typeface="Calibri (MS)"/>
                  <a:cs typeface="Calibri (MS)"/>
                  <a:sym typeface="Calibri (MS)"/>
                </a:rPr>
                <a:t>4. Last we need define the run command for our application – this command will run when running the container and not building the image. </a:t>
              </a:r>
            </a:p>
            <a:p>
              <a:pPr algn="l">
                <a:lnSpc>
                  <a:spcPts val="3840"/>
                </a:lnSpc>
              </a:pPr>
              <a:r>
                <a:rPr lang="en-US" sz="3200">
                  <a:solidFill>
                    <a:srgbClr val="000000"/>
                  </a:solidFill>
                  <a:latin typeface="Calibri (MS)"/>
                  <a:ea typeface="Calibri (MS)"/>
                  <a:cs typeface="Calibri (MS)"/>
                  <a:sym typeface="Calibri (MS)"/>
                </a:rPr>
                <a:t>	</a:t>
              </a:r>
              <a:r>
                <a:rPr lang="en-US" sz="3200" i="1">
                  <a:solidFill>
                    <a:srgbClr val="254356"/>
                  </a:solidFill>
                  <a:latin typeface="Calibri (MS) Italics"/>
                  <a:ea typeface="Calibri (MS) Italics"/>
                  <a:cs typeface="Calibri (MS) Italics"/>
                  <a:sym typeface="Calibri (MS) Italics"/>
                </a:rPr>
                <a:t>CMD [“node”, “server.js”]</a:t>
              </a:r>
            </a:p>
            <a:p>
              <a:pPr algn="l">
                <a:lnSpc>
                  <a:spcPts val="3840"/>
                </a:lnSpc>
              </a:pPr>
              <a:endParaRPr lang="en-US" sz="3200" i="1">
                <a:solidFill>
                  <a:srgbClr val="254356"/>
                </a:solidFill>
                <a:latin typeface="Calibri (MS) Italics"/>
                <a:ea typeface="Calibri (MS) Italics"/>
                <a:cs typeface="Calibri (MS) Italics"/>
                <a:sym typeface="Calibri (MS) Italics"/>
              </a:endParaRPr>
            </a:p>
            <a:p>
              <a:pPr algn="l">
                <a:lnSpc>
                  <a:spcPts val="3840"/>
                </a:lnSpc>
              </a:pPr>
              <a:endParaRPr lang="en-US" sz="3200" i="1">
                <a:solidFill>
                  <a:srgbClr val="254356"/>
                </a:solidFill>
                <a:latin typeface="Calibri (MS) Italics"/>
                <a:ea typeface="Calibri (MS) Italics"/>
                <a:cs typeface="Calibri (MS) Italics"/>
                <a:sym typeface="Calibri (MS) Italics"/>
              </a:endParaRPr>
            </a:p>
            <a:p>
              <a:pPr algn="l">
                <a:lnSpc>
                  <a:spcPts val="3840"/>
                </a:lnSpc>
              </a:pPr>
              <a:endParaRPr lang="en-US" sz="3200" i="1">
                <a:solidFill>
                  <a:srgbClr val="254356"/>
                </a:solidFill>
                <a:latin typeface="Calibri (MS) Italics"/>
                <a:ea typeface="Calibri (MS) Italics"/>
                <a:cs typeface="Calibri (MS) Italics"/>
                <a:sym typeface="Calibri (MS) Italic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Complete docker file</a:t>
              </a:r>
            </a:p>
          </p:txBody>
        </p:sp>
      </p:grpSp>
      <p:grpSp>
        <p:nvGrpSpPr>
          <p:cNvPr id="5" name="Group 5"/>
          <p:cNvGrpSpPr/>
          <p:nvPr/>
        </p:nvGrpSpPr>
        <p:grpSpPr>
          <a:xfrm>
            <a:off x="4394200" y="1387350"/>
            <a:ext cx="9228664" cy="7940636"/>
            <a:chOff x="0" y="0"/>
            <a:chExt cx="12304885" cy="10587515"/>
          </a:xfrm>
        </p:grpSpPr>
        <p:sp>
          <p:nvSpPr>
            <p:cNvPr id="6" name="Freeform 6"/>
            <p:cNvSpPr/>
            <p:nvPr/>
          </p:nvSpPr>
          <p:spPr>
            <a:xfrm>
              <a:off x="0" y="0"/>
              <a:ext cx="12304903" cy="10587482"/>
            </a:xfrm>
            <a:custGeom>
              <a:avLst/>
              <a:gdLst/>
              <a:ahLst/>
              <a:cxnLst/>
              <a:rect l="l" t="t" r="r" b="b"/>
              <a:pathLst>
                <a:path w="12304903" h="10587482">
                  <a:moveTo>
                    <a:pt x="0" y="0"/>
                  </a:moveTo>
                  <a:lnTo>
                    <a:pt x="12304903" y="0"/>
                  </a:lnTo>
                  <a:lnTo>
                    <a:pt x="12304903" y="10587482"/>
                  </a:lnTo>
                  <a:lnTo>
                    <a:pt x="0" y="10587482"/>
                  </a:lnTo>
                  <a:close/>
                </a:path>
              </a:pathLst>
            </a:custGeom>
            <a:solidFill>
              <a:srgbClr val="000000"/>
            </a:solidFill>
          </p:spPr>
          <p:txBody>
            <a:bodyPr/>
            <a:lstStyle/>
            <a:p>
              <a:endParaRPr lang="en-IL"/>
            </a:p>
          </p:txBody>
        </p:sp>
        <p:sp>
          <p:nvSpPr>
            <p:cNvPr id="7" name="TextBox 7"/>
            <p:cNvSpPr txBox="1"/>
            <p:nvPr/>
          </p:nvSpPr>
          <p:spPr>
            <a:xfrm>
              <a:off x="0" y="-19050"/>
              <a:ext cx="12304885" cy="10606565"/>
            </a:xfrm>
            <a:prstGeom prst="rect">
              <a:avLst/>
            </a:prstGeom>
          </p:spPr>
          <p:txBody>
            <a:bodyPr lIns="50800" tIns="50800" rIns="50800" bIns="50800" rtlCol="0" anchor="t"/>
            <a:lstStyle/>
            <a:p>
              <a:pPr algn="l">
                <a:lnSpc>
                  <a:spcPts val="3359"/>
                </a:lnSpc>
              </a:pPr>
              <a:r>
                <a:rPr lang="en-US" sz="2799" b="1">
                  <a:solidFill>
                    <a:srgbClr val="569CD6"/>
                  </a:solidFill>
                  <a:latin typeface="Arimo Bold"/>
                  <a:ea typeface="Arimo Bold"/>
                  <a:cs typeface="Arimo Bold"/>
                  <a:sym typeface="Arimo Bold"/>
                </a:rPr>
                <a:t>FROM</a:t>
              </a:r>
              <a:r>
                <a:rPr lang="en-US" sz="2799" b="1">
                  <a:solidFill>
                    <a:srgbClr val="D4D4D4"/>
                  </a:solidFill>
                  <a:latin typeface="Arimo Bold"/>
                  <a:ea typeface="Arimo Bold"/>
                  <a:cs typeface="Arimo Bold"/>
                  <a:sym typeface="Arimo Bold"/>
                </a:rPr>
                <a:t> node:14</a:t>
              </a: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r>
                <a:rPr lang="en-US" sz="2799" b="1">
                  <a:solidFill>
                    <a:srgbClr val="569CD6"/>
                  </a:solidFill>
                  <a:latin typeface="Arimo Bold"/>
                  <a:ea typeface="Arimo Bold"/>
                  <a:cs typeface="Arimo Bold"/>
                  <a:sym typeface="Arimo Bold"/>
                </a:rPr>
                <a:t>WORKDIR</a:t>
              </a:r>
              <a:r>
                <a:rPr lang="en-US" sz="2799" b="1">
                  <a:solidFill>
                    <a:srgbClr val="D4D4D4"/>
                  </a:solidFill>
                  <a:latin typeface="Arimo Bold"/>
                  <a:ea typeface="Arimo Bold"/>
                  <a:cs typeface="Arimo Bold"/>
                  <a:sym typeface="Arimo Bold"/>
                </a:rPr>
                <a:t> /usr/src/app</a:t>
              </a: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r>
                <a:rPr lang="en-US" sz="2799" b="1">
                  <a:solidFill>
                    <a:srgbClr val="569CD6"/>
                  </a:solidFill>
                  <a:latin typeface="Arimo Bold"/>
                  <a:ea typeface="Arimo Bold"/>
                  <a:cs typeface="Arimo Bold"/>
                  <a:sym typeface="Arimo Bold"/>
                </a:rPr>
                <a:t>COPY</a:t>
              </a:r>
              <a:r>
                <a:rPr lang="en-US" sz="2799" b="1">
                  <a:solidFill>
                    <a:srgbClr val="D4D4D4"/>
                  </a:solidFill>
                  <a:latin typeface="Arimo Bold"/>
                  <a:ea typeface="Arimo Bold"/>
                  <a:cs typeface="Arimo Bold"/>
                  <a:sym typeface="Arimo Bold"/>
                </a:rPr>
                <a:t> package*.json ./</a:t>
              </a: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r>
                <a:rPr lang="en-US" sz="2799" b="1">
                  <a:solidFill>
                    <a:srgbClr val="569CD6"/>
                  </a:solidFill>
                  <a:latin typeface="Arimo Bold"/>
                  <a:ea typeface="Arimo Bold"/>
                  <a:cs typeface="Arimo Bold"/>
                  <a:sym typeface="Arimo Bold"/>
                </a:rPr>
                <a:t>RUN</a:t>
              </a:r>
              <a:r>
                <a:rPr lang="en-US" sz="2799" b="1">
                  <a:solidFill>
                    <a:srgbClr val="D4D4D4"/>
                  </a:solidFill>
                  <a:latin typeface="Arimo Bold"/>
                  <a:ea typeface="Arimo Bold"/>
                  <a:cs typeface="Arimo Bold"/>
                  <a:sym typeface="Arimo Bold"/>
                </a:rPr>
                <a:t> npm install</a:t>
              </a:r>
            </a:p>
            <a:p>
              <a:pPr algn="l">
                <a:lnSpc>
                  <a:spcPts val="3359"/>
                </a:lnSpc>
              </a:pPr>
              <a:r>
                <a:rPr lang="en-US" sz="2799" b="1">
                  <a:solidFill>
                    <a:srgbClr val="6A9955"/>
                  </a:solidFill>
                  <a:latin typeface="Arimo Bold"/>
                  <a:ea typeface="Arimo Bold"/>
                  <a:cs typeface="Arimo Bold"/>
                  <a:sym typeface="Arimo Bold"/>
                </a:rPr>
                <a:t># If you are building your code for production</a:t>
              </a:r>
            </a:p>
            <a:p>
              <a:pPr algn="l">
                <a:lnSpc>
                  <a:spcPts val="3359"/>
                </a:lnSpc>
              </a:pPr>
              <a:r>
                <a:rPr lang="en-US" sz="2799" b="1">
                  <a:solidFill>
                    <a:srgbClr val="6A9955"/>
                  </a:solidFill>
                  <a:latin typeface="Arimo Bold"/>
                  <a:ea typeface="Arimo Bold"/>
                  <a:cs typeface="Arimo Bold"/>
                  <a:sym typeface="Arimo Bold"/>
                </a:rPr>
                <a:t># RUN npm ci --only=production</a:t>
              </a:r>
            </a:p>
            <a:p>
              <a:pPr algn="l">
                <a:lnSpc>
                  <a:spcPts val="3359"/>
                </a:lnSpc>
              </a:pPr>
              <a:endParaRPr lang="en-US" sz="2799" b="1">
                <a:solidFill>
                  <a:srgbClr val="6A9955"/>
                </a:solidFill>
                <a:latin typeface="Arimo Bold"/>
                <a:ea typeface="Arimo Bold"/>
                <a:cs typeface="Arimo Bold"/>
                <a:sym typeface="Arimo Bold"/>
              </a:endParaRPr>
            </a:p>
            <a:p>
              <a:pPr algn="l">
                <a:lnSpc>
                  <a:spcPts val="3359"/>
                </a:lnSpc>
              </a:pPr>
              <a:r>
                <a:rPr lang="en-US" sz="2799" b="1">
                  <a:solidFill>
                    <a:srgbClr val="569CD6"/>
                  </a:solidFill>
                  <a:latin typeface="Arimo Bold"/>
                  <a:ea typeface="Arimo Bold"/>
                  <a:cs typeface="Arimo Bold"/>
                  <a:sym typeface="Arimo Bold"/>
                </a:rPr>
                <a:t>COPY</a:t>
              </a:r>
              <a:r>
                <a:rPr lang="en-US" sz="2799" b="1">
                  <a:solidFill>
                    <a:srgbClr val="D4D4D4"/>
                  </a:solidFill>
                  <a:latin typeface="Arimo Bold"/>
                  <a:ea typeface="Arimo Bold"/>
                  <a:cs typeface="Arimo Bold"/>
                  <a:sym typeface="Arimo Bold"/>
                </a:rPr>
                <a:t> . /usr/src/app</a:t>
              </a: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r>
                <a:rPr lang="en-US" sz="2799" b="1">
                  <a:solidFill>
                    <a:srgbClr val="569CD6"/>
                  </a:solidFill>
                  <a:latin typeface="Arimo Bold"/>
                  <a:ea typeface="Arimo Bold"/>
                  <a:cs typeface="Arimo Bold"/>
                  <a:sym typeface="Arimo Bold"/>
                </a:rPr>
                <a:t>EXPOSE</a:t>
              </a:r>
              <a:r>
                <a:rPr lang="en-US" sz="2799" b="1">
                  <a:solidFill>
                    <a:srgbClr val="D4D4D4"/>
                  </a:solidFill>
                  <a:latin typeface="Arimo Bold"/>
                  <a:ea typeface="Arimo Bold"/>
                  <a:cs typeface="Arimo Bold"/>
                  <a:sym typeface="Arimo Bold"/>
                </a:rPr>
                <a:t> 3050</a:t>
              </a:r>
            </a:p>
            <a:p>
              <a:pPr algn="l">
                <a:lnSpc>
                  <a:spcPts val="3359"/>
                </a:lnSpc>
              </a:pPr>
              <a:r>
                <a:rPr lang="en-US" sz="2799" b="1">
                  <a:solidFill>
                    <a:srgbClr val="569CD6"/>
                  </a:solidFill>
                  <a:latin typeface="Arimo Bold"/>
                  <a:ea typeface="Arimo Bold"/>
                  <a:cs typeface="Arimo Bold"/>
                  <a:sym typeface="Arimo Bold"/>
                </a:rPr>
                <a:t>CMD</a:t>
              </a:r>
              <a:r>
                <a:rPr lang="en-US" sz="2799" b="1">
                  <a:solidFill>
                    <a:srgbClr val="D4D4D4"/>
                  </a:solidFill>
                  <a:latin typeface="Arimo Bold"/>
                  <a:ea typeface="Arimo Bold"/>
                  <a:cs typeface="Arimo Bold"/>
                  <a:sym typeface="Arimo Bold"/>
                </a:rPr>
                <a:t> [ </a:t>
              </a:r>
              <a:r>
                <a:rPr lang="en-US" sz="2799" b="1">
                  <a:solidFill>
                    <a:srgbClr val="CE9178"/>
                  </a:solidFill>
                  <a:latin typeface="Arimo Bold"/>
                  <a:ea typeface="Arimo Bold"/>
                  <a:cs typeface="Arimo Bold"/>
                  <a:sym typeface="Arimo Bold"/>
                </a:rPr>
                <a:t>"node"</a:t>
              </a:r>
              <a:r>
                <a:rPr lang="en-US" sz="2799" b="1">
                  <a:solidFill>
                    <a:srgbClr val="D4D4D4"/>
                  </a:solidFill>
                  <a:latin typeface="Arimo Bold"/>
                  <a:ea typeface="Arimo Bold"/>
                  <a:cs typeface="Arimo Bold"/>
                  <a:sym typeface="Arimo Bold"/>
                </a:rPr>
                <a:t>, </a:t>
              </a:r>
              <a:r>
                <a:rPr lang="en-US" sz="2799" b="1">
                  <a:solidFill>
                    <a:srgbClr val="CE9178"/>
                  </a:solidFill>
                  <a:latin typeface="Arimo Bold"/>
                  <a:ea typeface="Arimo Bold"/>
                  <a:cs typeface="Arimo Bold"/>
                  <a:sym typeface="Arimo Bold"/>
                </a:rPr>
                <a:t>"server.js"</a:t>
              </a:r>
              <a:r>
                <a:rPr lang="en-US" sz="2799" b="1">
                  <a:solidFill>
                    <a:srgbClr val="D4D4D4"/>
                  </a:solidFill>
                  <a:latin typeface="Arimo Bold"/>
                  <a:ea typeface="Arimo Bold"/>
                  <a:cs typeface="Arimo Bold"/>
                  <a:sym typeface="Arimo Bold"/>
                </a:rPr>
                <a:t> ]</a:t>
              </a:r>
            </a:p>
            <a:p>
              <a:pPr algn="l">
                <a:lnSpc>
                  <a:spcPts val="3359"/>
                </a:lnSpc>
              </a:pPr>
              <a:endParaRPr lang="en-US" sz="2799" b="1">
                <a:solidFill>
                  <a:srgbClr val="D4D4D4"/>
                </a:solidFill>
                <a:latin typeface="Arimo Bold"/>
                <a:ea typeface="Arimo Bold"/>
                <a:cs typeface="Arimo Bold"/>
                <a:sym typeface="Arimo Bold"/>
              </a:endParaRPr>
            </a:p>
            <a:p>
              <a:pPr algn="l">
                <a:lnSpc>
                  <a:spcPts val="3359"/>
                </a:lnSpc>
              </a:pPr>
              <a:endParaRPr lang="en-US" sz="2799" b="1">
                <a:solidFill>
                  <a:srgbClr val="D4D4D4"/>
                </a:solidFill>
                <a:latin typeface="Arimo Bold"/>
                <a:ea typeface="Arimo Bold"/>
                <a:cs typeface="Arimo Bold"/>
                <a:sym typeface="Arimo Bold"/>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ignore</a:t>
              </a:r>
            </a:p>
          </p:txBody>
        </p:sp>
      </p:grpSp>
      <p:grpSp>
        <p:nvGrpSpPr>
          <p:cNvPr id="5" name="Group 5"/>
          <p:cNvGrpSpPr/>
          <p:nvPr/>
        </p:nvGrpSpPr>
        <p:grpSpPr>
          <a:xfrm>
            <a:off x="540466" y="1865292"/>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57150"/>
              <a:ext cx="23304000" cy="9550750"/>
            </a:xfrm>
            <a:prstGeom prst="rect">
              <a:avLst/>
            </a:prstGeom>
          </p:spPr>
          <p:txBody>
            <a:bodyPr lIns="0" tIns="0" rIns="0" bIns="0" rtlCol="0" anchor="ctr"/>
            <a:lstStyle/>
            <a:p>
              <a:pPr algn="l">
                <a:lnSpc>
                  <a:spcPts val="3840"/>
                </a:lnSpc>
              </a:pPr>
              <a:endParaRPr/>
            </a:p>
            <a:p>
              <a:pPr marL="1051560" lvl="1" indent="-525780" algn="l">
                <a:lnSpc>
                  <a:spcPts val="3840"/>
                </a:lnSpc>
                <a:buAutoNum type="arabicPeriod"/>
              </a:pPr>
              <a:r>
                <a:rPr lang="en-US" sz="3200">
                  <a:solidFill>
                    <a:srgbClr val="254356"/>
                  </a:solidFill>
                  <a:latin typeface="Calibri (MS)"/>
                  <a:ea typeface="Calibri (MS)"/>
                  <a:cs typeface="Calibri (MS)"/>
                  <a:sym typeface="Calibri (MS)"/>
                </a:rPr>
                <a:t>Create .dockerignore file with the following rows:</a:t>
              </a:r>
            </a:p>
            <a:p>
              <a:pPr marL="1051560" lvl="1" indent="-525780" algn="l">
                <a:lnSpc>
                  <a:spcPts val="3840"/>
                </a:lnSpc>
              </a:pPr>
              <a:r>
                <a:rPr lang="en-US" sz="3200">
                  <a:solidFill>
                    <a:srgbClr val="000000"/>
                  </a:solidFill>
                  <a:latin typeface="Arial"/>
                  <a:ea typeface="Arial"/>
                  <a:cs typeface="Arial"/>
                  <a:sym typeface="Arial"/>
                </a:rPr>
                <a:t>node_modules </a:t>
              </a:r>
            </a:p>
            <a:p>
              <a:pPr marL="1051560" lvl="1" indent="-525780" algn="l">
                <a:lnSpc>
                  <a:spcPts val="3840"/>
                </a:lnSpc>
              </a:pPr>
              <a:r>
                <a:rPr lang="en-US" sz="3200">
                  <a:solidFill>
                    <a:srgbClr val="000000"/>
                  </a:solidFill>
                  <a:latin typeface="Arial"/>
                  <a:ea typeface="Arial"/>
                  <a:cs typeface="Arial"/>
                  <a:sym typeface="Arial"/>
                </a:rPr>
                <a:t>npm-debug.log </a:t>
              </a:r>
            </a:p>
            <a:p>
              <a:pPr marL="1051560" lvl="1" indent="-525780" algn="l">
                <a:lnSpc>
                  <a:spcPts val="3840"/>
                </a:lnSpc>
              </a:pPr>
              <a:endParaRPr lang="en-US" sz="3200">
                <a:solidFill>
                  <a:srgbClr val="000000"/>
                </a:solidFill>
                <a:latin typeface="Arial"/>
                <a:ea typeface="Arial"/>
                <a:cs typeface="Arial"/>
                <a:sym typeface="Arial"/>
              </a:endParaRPr>
            </a:p>
            <a:p>
              <a:pPr marL="1051560" lvl="1" indent="-525780" algn="l">
                <a:lnSpc>
                  <a:spcPts val="3840"/>
                </a:lnSpc>
              </a:pPr>
              <a:r>
                <a:rPr lang="en-US" sz="3200">
                  <a:solidFill>
                    <a:srgbClr val="254356"/>
                  </a:solidFill>
                  <a:latin typeface="Calibri (MS)"/>
                  <a:ea typeface="Calibri (MS)"/>
                  <a:cs typeface="Calibri (MS)"/>
                  <a:sym typeface="Calibri (MS)"/>
                </a:rPr>
                <a:t>2. The above configuration will prevent from copying unnecessary files into the docker build process</a:t>
              </a:r>
            </a:p>
            <a:p>
              <a:pPr marL="1051560" lvl="1" indent="-525780" algn="l">
                <a:lnSpc>
                  <a:spcPts val="3840"/>
                </a:lnSpc>
              </a:pPr>
              <a:endParaRPr lang="en-US" sz="3200">
                <a:solidFill>
                  <a:srgbClr val="254356"/>
                </a:solidFill>
                <a:latin typeface="Calibri (MS)"/>
                <a:ea typeface="Calibri (MS)"/>
                <a:cs typeface="Calibri (MS)"/>
                <a:sym typeface="Calibri (M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Building your image</a:t>
              </a:r>
            </a:p>
          </p:txBody>
        </p:sp>
      </p:grpSp>
      <p:grpSp>
        <p:nvGrpSpPr>
          <p:cNvPr id="5" name="Group 5"/>
          <p:cNvGrpSpPr/>
          <p:nvPr/>
        </p:nvGrpSpPr>
        <p:grpSpPr>
          <a:xfrm>
            <a:off x="486350" y="801750"/>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76200"/>
              <a:ext cx="23304000" cy="9569800"/>
            </a:xfrm>
            <a:prstGeom prst="rect">
              <a:avLst/>
            </a:prstGeom>
          </p:spPr>
          <p:txBody>
            <a:bodyPr lIns="0" tIns="0" rIns="0" bIns="0" rtlCol="0" anchor="ctr"/>
            <a:lstStyle/>
            <a:p>
              <a:pPr algn="l">
                <a:lnSpc>
                  <a:spcPts val="4800"/>
                </a:lnSpc>
              </a:pPr>
              <a:endParaRPr/>
            </a:p>
            <a:p>
              <a:pPr algn="l">
                <a:lnSpc>
                  <a:spcPts val="4800"/>
                </a:lnSpc>
              </a:pPr>
              <a:r>
                <a:rPr lang="en-US" sz="4000">
                  <a:solidFill>
                    <a:srgbClr val="000000"/>
                  </a:solidFill>
                  <a:latin typeface="Calibri (MS)"/>
                  <a:ea typeface="Calibri (MS)"/>
                  <a:cs typeface="Calibri (MS)"/>
                  <a:sym typeface="Calibri (MS)"/>
                </a:rPr>
                <a:t>Go to the directory that has your Dockerfile and run the following command to build the Docker image. </a:t>
              </a:r>
            </a:p>
            <a:p>
              <a:pPr algn="l">
                <a:lnSpc>
                  <a:spcPts val="4800"/>
                </a:lnSpc>
              </a:pPr>
              <a:r>
                <a:rPr lang="en-US" sz="4000">
                  <a:solidFill>
                    <a:srgbClr val="000000"/>
                  </a:solidFill>
                  <a:latin typeface="Calibri (MS)"/>
                  <a:ea typeface="Calibri (MS)"/>
                  <a:cs typeface="Calibri (MS)"/>
                  <a:sym typeface="Calibri (MS)"/>
                </a:rPr>
                <a:t>The -t flag lets you tag your image so it's easier to find later using the docker images command:</a:t>
              </a:r>
            </a:p>
            <a:p>
              <a:pPr algn="ctr">
                <a:lnSpc>
                  <a:spcPts val="4800"/>
                </a:lnSpc>
              </a:pPr>
              <a:endParaRPr lang="en-US" sz="4000">
                <a:solidFill>
                  <a:srgbClr val="000000"/>
                </a:solidFill>
                <a:latin typeface="Calibri (MS)"/>
                <a:ea typeface="Calibri (MS)"/>
                <a:cs typeface="Calibri (MS)"/>
                <a:sym typeface="Calibri (MS)"/>
              </a:endParaRPr>
            </a:p>
            <a:p>
              <a:pPr algn="ctr">
                <a:lnSpc>
                  <a:spcPts val="4800"/>
                </a:lnSpc>
              </a:pPr>
              <a:endParaRPr lang="en-US" sz="4000">
                <a:solidFill>
                  <a:srgbClr val="000000"/>
                </a:solidFill>
                <a:latin typeface="Calibri (MS)"/>
                <a:ea typeface="Calibri (MS)"/>
                <a:cs typeface="Calibri (MS)"/>
                <a:sym typeface="Calibri (MS)"/>
              </a:endParaRPr>
            </a:p>
            <a:p>
              <a:pPr algn="ctr">
                <a:lnSpc>
                  <a:spcPts val="4800"/>
                </a:lnSpc>
              </a:pPr>
              <a:r>
                <a:rPr lang="en-US" sz="4000" i="1">
                  <a:solidFill>
                    <a:srgbClr val="000000"/>
                  </a:solidFill>
                  <a:latin typeface="Calibri (MS) Italics"/>
                  <a:ea typeface="Calibri (MS) Italics"/>
                  <a:cs typeface="Calibri (MS) Italics"/>
                  <a:sym typeface="Calibri (MS) Italics"/>
                </a:rPr>
                <a:t>docker build . -t nodejs-app</a:t>
              </a:r>
            </a:p>
            <a:p>
              <a:pPr algn="ctr">
                <a:lnSpc>
                  <a:spcPts val="4800"/>
                </a:lnSpc>
              </a:pPr>
              <a:endParaRPr lang="en-US" sz="4000" i="1">
                <a:solidFill>
                  <a:srgbClr val="000000"/>
                </a:solidFill>
                <a:latin typeface="Calibri (MS) Italics"/>
                <a:ea typeface="Calibri (MS) Italics"/>
                <a:cs typeface="Calibri (MS) Italics"/>
                <a:sym typeface="Calibri (MS) Italics"/>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Running your container</a:t>
              </a:r>
            </a:p>
          </p:txBody>
        </p:sp>
      </p:grpSp>
      <p:grpSp>
        <p:nvGrpSpPr>
          <p:cNvPr id="5" name="Group 5"/>
          <p:cNvGrpSpPr/>
          <p:nvPr/>
        </p:nvGrpSpPr>
        <p:grpSpPr>
          <a:xfrm>
            <a:off x="486350" y="801750"/>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76200"/>
              <a:ext cx="23304000" cy="9569800"/>
            </a:xfrm>
            <a:prstGeom prst="rect">
              <a:avLst/>
            </a:prstGeom>
          </p:spPr>
          <p:txBody>
            <a:bodyPr lIns="0" tIns="0" rIns="0" bIns="0" rtlCol="0" anchor="ctr"/>
            <a:lstStyle/>
            <a:p>
              <a:pPr algn="l">
                <a:lnSpc>
                  <a:spcPts val="4800"/>
                </a:lnSpc>
              </a:pPr>
              <a:endParaRPr/>
            </a:p>
            <a:p>
              <a:pPr algn="l">
                <a:lnSpc>
                  <a:spcPts val="4800"/>
                </a:lnSpc>
              </a:pPr>
              <a:endParaRPr/>
            </a:p>
            <a:p>
              <a:pPr algn="l">
                <a:lnSpc>
                  <a:spcPts val="4800"/>
                </a:lnSpc>
              </a:pPr>
              <a:r>
                <a:rPr lang="en-US" sz="4000">
                  <a:solidFill>
                    <a:srgbClr val="000000"/>
                  </a:solidFill>
                  <a:latin typeface="Calibri (MS)"/>
                  <a:ea typeface="Calibri (MS)"/>
                  <a:cs typeface="Calibri (MS)"/>
                  <a:sym typeface="Calibri (MS)"/>
                </a:rPr>
                <a:t>Running your image with -d runs the container in detached mode, leaving the container running in the background. </a:t>
              </a:r>
            </a:p>
            <a:p>
              <a:pPr algn="l">
                <a:lnSpc>
                  <a:spcPts val="4800"/>
                </a:lnSpc>
              </a:pPr>
              <a:r>
                <a:rPr lang="en-US" sz="4000">
                  <a:solidFill>
                    <a:srgbClr val="000000"/>
                  </a:solidFill>
                  <a:latin typeface="Calibri (MS)"/>
                  <a:ea typeface="Calibri (MS)"/>
                  <a:cs typeface="Calibri (MS)"/>
                  <a:sym typeface="Calibri (MS)"/>
                </a:rPr>
                <a:t>The -p flag redirects a public port to a private port inside the container. Run the image you previously built:</a:t>
              </a:r>
            </a:p>
            <a:p>
              <a:pPr algn="l">
                <a:lnSpc>
                  <a:spcPts val="4800"/>
                </a:lnSpc>
              </a:pPr>
              <a:endParaRPr lang="en-US" sz="4000">
                <a:solidFill>
                  <a:srgbClr val="000000"/>
                </a:solidFill>
                <a:latin typeface="Calibri (MS)"/>
                <a:ea typeface="Calibri (MS)"/>
                <a:cs typeface="Calibri (MS)"/>
                <a:sym typeface="Calibri (MS)"/>
              </a:endParaRPr>
            </a:p>
            <a:p>
              <a:pPr algn="l">
                <a:lnSpc>
                  <a:spcPts val="4800"/>
                </a:lnSpc>
              </a:pPr>
              <a:endParaRPr lang="en-US" sz="4000">
                <a:solidFill>
                  <a:srgbClr val="000000"/>
                </a:solidFill>
                <a:latin typeface="Calibri (MS)"/>
                <a:ea typeface="Calibri (MS)"/>
                <a:cs typeface="Calibri (MS)"/>
                <a:sym typeface="Calibri (MS)"/>
              </a:endParaRPr>
            </a:p>
            <a:p>
              <a:pPr algn="l">
                <a:lnSpc>
                  <a:spcPts val="4800"/>
                </a:lnSpc>
              </a:pPr>
              <a:endParaRPr lang="en-US" sz="4000">
                <a:solidFill>
                  <a:srgbClr val="000000"/>
                </a:solidFill>
                <a:latin typeface="Calibri (MS)"/>
                <a:ea typeface="Calibri (MS)"/>
                <a:cs typeface="Calibri (MS)"/>
                <a:sym typeface="Calibri (MS)"/>
              </a:endParaRPr>
            </a:p>
            <a:p>
              <a:pPr algn="ctr">
                <a:lnSpc>
                  <a:spcPts val="4800"/>
                </a:lnSpc>
              </a:pPr>
              <a:r>
                <a:rPr lang="en-US" sz="4000" i="1">
                  <a:solidFill>
                    <a:srgbClr val="000000"/>
                  </a:solidFill>
                  <a:latin typeface="Calibri (MS) Italics"/>
                  <a:ea typeface="Calibri (MS) Italics"/>
                  <a:cs typeface="Calibri (MS) Italics"/>
                  <a:sym typeface="Calibri (MS) Italics"/>
                </a:rPr>
                <a:t>docker run -p 3050:3050 -d nodejs-app</a:t>
              </a:r>
            </a:p>
            <a:p>
              <a:pPr algn="ctr">
                <a:lnSpc>
                  <a:spcPts val="4800"/>
                </a:lnSpc>
              </a:pPr>
              <a:endParaRPr lang="en-US" sz="4000" i="1">
                <a:solidFill>
                  <a:srgbClr val="000000"/>
                </a:solidFill>
                <a:latin typeface="Calibri (MS) Italics"/>
                <a:ea typeface="Calibri (MS) Italics"/>
                <a:cs typeface="Calibri (MS) Italics"/>
                <a:sym typeface="Calibri (MS) Italic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Test your container</a:t>
              </a:r>
            </a:p>
          </p:txBody>
        </p:sp>
      </p:grpSp>
      <p:grpSp>
        <p:nvGrpSpPr>
          <p:cNvPr id="5" name="Group 5"/>
          <p:cNvGrpSpPr/>
          <p:nvPr/>
        </p:nvGrpSpPr>
        <p:grpSpPr>
          <a:xfrm>
            <a:off x="486350" y="801750"/>
            <a:ext cx="17478000" cy="7120200"/>
            <a:chOff x="0" y="0"/>
            <a:chExt cx="23304000" cy="9493600"/>
          </a:xfrm>
        </p:grpSpPr>
        <p:sp>
          <p:nvSpPr>
            <p:cNvPr id="6" name="Freeform 6"/>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7" name="TextBox 7"/>
            <p:cNvSpPr txBox="1"/>
            <p:nvPr/>
          </p:nvSpPr>
          <p:spPr>
            <a:xfrm>
              <a:off x="0" y="-76200"/>
              <a:ext cx="23304000" cy="9569800"/>
            </a:xfrm>
            <a:prstGeom prst="rect">
              <a:avLst/>
            </a:prstGeom>
          </p:spPr>
          <p:txBody>
            <a:bodyPr lIns="0" tIns="0" rIns="0" bIns="0" rtlCol="0" anchor="ctr"/>
            <a:lstStyle/>
            <a:p>
              <a:pPr algn="l">
                <a:lnSpc>
                  <a:spcPts val="4800"/>
                </a:lnSpc>
              </a:pPr>
              <a:endParaRPr/>
            </a:p>
            <a:p>
              <a:pPr algn="l">
                <a:lnSpc>
                  <a:spcPts val="4800"/>
                </a:lnSpc>
              </a:pPr>
              <a:endParaRPr/>
            </a:p>
            <a:p>
              <a:pPr algn="l">
                <a:lnSpc>
                  <a:spcPts val="4800"/>
                </a:lnSpc>
              </a:pPr>
              <a:r>
                <a:rPr lang="en-US" sz="4000">
                  <a:solidFill>
                    <a:srgbClr val="000000"/>
                  </a:solidFill>
                  <a:latin typeface="Calibri (MS)"/>
                  <a:ea typeface="Calibri (MS)"/>
                  <a:cs typeface="Calibri (MS)"/>
                  <a:sym typeface="Calibri (MS)"/>
                </a:rPr>
                <a:t>1. Browse to </a:t>
              </a:r>
              <a:r>
                <a:rPr lang="en-US" sz="4000" u="sng">
                  <a:solidFill>
                    <a:srgbClr val="0563C1"/>
                  </a:solidFill>
                  <a:latin typeface="Calibri (MS)"/>
                  <a:ea typeface="Calibri (MS)"/>
                  <a:cs typeface="Calibri (MS)"/>
                  <a:sym typeface="Calibri (MS)"/>
                  <a:hlinkClick r:id="rId2" tooltip="http://localhost:3050/"/>
                </a:rPr>
                <a:t>http://localhost:3050/</a:t>
              </a:r>
              <a:r>
                <a:rPr lang="en-US" sz="4000">
                  <a:solidFill>
                    <a:srgbClr val="000000"/>
                  </a:solidFill>
                  <a:latin typeface="Calibri (MS)"/>
                  <a:ea typeface="Calibri (MS)"/>
                  <a:cs typeface="Calibri (MS)"/>
                  <a:sym typeface="Calibri (MS)"/>
                </a:rPr>
                <a:t> - and see the web page</a:t>
              </a:r>
            </a:p>
            <a:p>
              <a:pPr algn="l">
                <a:lnSpc>
                  <a:spcPts val="4800"/>
                </a:lnSpc>
              </a:pPr>
              <a:r>
                <a:rPr lang="en-US" sz="4000">
                  <a:solidFill>
                    <a:srgbClr val="000000"/>
                  </a:solidFill>
                  <a:latin typeface="Calibri (MS)"/>
                  <a:ea typeface="Calibri (MS)"/>
                  <a:cs typeface="Calibri (MS)"/>
                  <a:sym typeface="Calibri (MS)"/>
                </a:rPr>
                <a:t>2. Run ‘docker ps’</a:t>
              </a:r>
            </a:p>
            <a:p>
              <a:pPr algn="l">
                <a:lnSpc>
                  <a:spcPts val="4800"/>
                </a:lnSpc>
              </a:pPr>
              <a:r>
                <a:rPr lang="en-US" sz="4000">
                  <a:solidFill>
                    <a:srgbClr val="000000"/>
                  </a:solidFill>
                  <a:latin typeface="Calibri (MS)"/>
                  <a:ea typeface="Calibri (MS)"/>
                  <a:cs typeface="Calibri (MS)"/>
                  <a:sym typeface="Calibri (MS)"/>
                </a:rPr>
                <a:t>3. Run ‘docker logs &lt;containerId&gt;’</a:t>
              </a:r>
            </a:p>
            <a:p>
              <a:pPr algn="l">
                <a:lnSpc>
                  <a:spcPts val="4800"/>
                </a:lnSpc>
              </a:pPr>
              <a:r>
                <a:rPr lang="en-US" sz="4000">
                  <a:solidFill>
                    <a:srgbClr val="000000"/>
                  </a:solidFill>
                  <a:latin typeface="Calibri (MS)"/>
                  <a:ea typeface="Calibri (MS)"/>
                  <a:cs typeface="Calibri (MS)"/>
                  <a:sym typeface="Calibri (MS)"/>
                </a:rPr>
                <a:t>4. Enter the docker, run ‘docker exec –it &lt;containerId&gt; /bin/bash’</a:t>
              </a:r>
            </a:p>
            <a:p>
              <a:pPr algn="l">
                <a:lnSpc>
                  <a:spcPts val="4800"/>
                </a:lnSpc>
              </a:pPr>
              <a:endParaRPr lang="en-US" sz="4000">
                <a:solidFill>
                  <a:srgbClr val="000000"/>
                </a:solidFill>
                <a:latin typeface="Calibri (MS)"/>
                <a:ea typeface="Calibri (MS)"/>
                <a:cs typeface="Calibri (MS)"/>
                <a:sym typeface="Calibri (M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2350800"/>
            <a:chOff x="0" y="0"/>
            <a:chExt cx="19133600" cy="3134400"/>
          </a:xfrm>
        </p:grpSpPr>
        <p:sp>
          <p:nvSpPr>
            <p:cNvPr id="3" name="Freeform 3"/>
            <p:cNvSpPr/>
            <p:nvPr/>
          </p:nvSpPr>
          <p:spPr>
            <a:xfrm>
              <a:off x="0" y="0"/>
              <a:ext cx="19133600" cy="3134400"/>
            </a:xfrm>
            <a:custGeom>
              <a:avLst/>
              <a:gdLst/>
              <a:ahLst/>
              <a:cxnLst/>
              <a:rect l="l" t="t" r="r" b="b"/>
              <a:pathLst>
                <a:path w="19133600" h="3134400">
                  <a:moveTo>
                    <a:pt x="0" y="0"/>
                  </a:moveTo>
                  <a:lnTo>
                    <a:pt x="19133600" y="0"/>
                  </a:lnTo>
                  <a:lnTo>
                    <a:pt x="19133600" y="3134400"/>
                  </a:lnTo>
                  <a:lnTo>
                    <a:pt x="0" y="31344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32582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 Volumes</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017692"/>
            <a:ext cx="17478000" cy="7120200"/>
            <a:chOff x="0" y="0"/>
            <a:chExt cx="23304000" cy="9493600"/>
          </a:xfrm>
        </p:grpSpPr>
        <p:sp>
          <p:nvSpPr>
            <p:cNvPr id="3" name="Freeform 3"/>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4" name="TextBox 4"/>
            <p:cNvSpPr txBox="1"/>
            <p:nvPr/>
          </p:nvSpPr>
          <p:spPr>
            <a:xfrm>
              <a:off x="0" y="-314325"/>
              <a:ext cx="23304000" cy="9807925"/>
            </a:xfrm>
            <a:prstGeom prst="rect">
              <a:avLst/>
            </a:prstGeom>
          </p:spPr>
          <p:txBody>
            <a:bodyPr lIns="0" tIns="0" rIns="0" bIns="0" rtlCol="0" anchor="ctr"/>
            <a:lstStyle/>
            <a:p>
              <a:pPr algn="l">
                <a:lnSpc>
                  <a:spcPts val="6582"/>
                </a:lnSpc>
              </a:pPr>
              <a:r>
                <a:rPr lang="en-US" sz="3200" b="1">
                  <a:solidFill>
                    <a:srgbClr val="254356"/>
                  </a:solidFill>
                  <a:latin typeface="Calibri (MS) Bold"/>
                  <a:ea typeface="Calibri (MS) Bold"/>
                  <a:cs typeface="Calibri (MS) Bold"/>
                  <a:sym typeface="Calibri (MS) Bold"/>
                </a:rPr>
                <a:t>What is a Volume</a:t>
              </a:r>
            </a:p>
            <a:p>
              <a:pPr algn="l">
                <a:lnSpc>
                  <a:spcPts val="6582"/>
                </a:lnSpc>
              </a:pPr>
              <a:r>
                <a:rPr lang="en-US" sz="3200">
                  <a:solidFill>
                    <a:srgbClr val="254356"/>
                  </a:solidFill>
                  <a:latin typeface="Calibri (MS)"/>
                  <a:ea typeface="Calibri (MS)"/>
                  <a:cs typeface="Calibri (MS)"/>
                  <a:sym typeface="Calibri (MS)"/>
                </a:rPr>
                <a:t>Special type of directory in a container typically referred to as a “data volume”</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Can be shared and reused among one or many containers</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Updates to an image won’t affect a data volume</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Data volumes are persisted even after container deletion </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Volumes are OS agnostic. They can run on Linux and windows containers</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Volumes drivers allow us to store volumes on remote hosts or cloud providers.</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Volumes can be encrypted or to add other functionality </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A new volume content can be pre-populated by a container</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Volumes</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017692"/>
            <a:ext cx="17478000" cy="7120200"/>
            <a:chOff x="0" y="0"/>
            <a:chExt cx="23304000" cy="9493600"/>
          </a:xfrm>
        </p:grpSpPr>
        <p:sp>
          <p:nvSpPr>
            <p:cNvPr id="3" name="Freeform 3"/>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4" name="TextBox 4"/>
            <p:cNvSpPr txBox="1"/>
            <p:nvPr/>
          </p:nvSpPr>
          <p:spPr>
            <a:xfrm>
              <a:off x="0" y="-314325"/>
              <a:ext cx="23304000" cy="9807925"/>
            </a:xfrm>
            <a:prstGeom prst="rect">
              <a:avLst/>
            </a:prstGeom>
          </p:spPr>
          <p:txBody>
            <a:bodyPr lIns="0" tIns="0" rIns="0" bIns="0" rtlCol="0" anchor="ctr"/>
            <a:lstStyle/>
            <a:p>
              <a:pPr algn="l">
                <a:lnSpc>
                  <a:spcPts val="6582"/>
                </a:lnSpc>
              </a:pPr>
              <a:r>
                <a:rPr lang="en-US" sz="3200" b="1">
                  <a:solidFill>
                    <a:srgbClr val="254356"/>
                  </a:solidFill>
                  <a:latin typeface="Calibri (MS) Bold"/>
                  <a:ea typeface="Calibri (MS) Bold"/>
                  <a:cs typeface="Calibri (MS) Bold"/>
                  <a:sym typeface="Calibri (MS) Bold"/>
                </a:rPr>
                <a:t>Create and manage volumes:</a:t>
              </a:r>
            </a:p>
            <a:p>
              <a:pPr algn="l">
                <a:lnSpc>
                  <a:spcPts val="6582"/>
                </a:lnSpc>
              </a:pPr>
              <a:r>
                <a:rPr lang="en-US" sz="3200">
                  <a:solidFill>
                    <a:srgbClr val="254356"/>
                  </a:solidFill>
                  <a:latin typeface="Calibri (MS)"/>
                  <a:ea typeface="Calibri (MS)"/>
                  <a:cs typeface="Calibri (MS)"/>
                  <a:sym typeface="Calibri (MS)"/>
                </a:rPr>
                <a:t>What will we achieve in the following follow through session:</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Creating new volume</a:t>
              </a:r>
            </a:p>
            <a:p>
              <a:pPr marL="2880360" lvl="3" indent="-720090" algn="l">
                <a:lnSpc>
                  <a:spcPts val="6582"/>
                </a:lnSpc>
                <a:buFont typeface="Arial"/>
                <a:buChar char="￭"/>
              </a:pPr>
              <a:r>
                <a:rPr lang="en-US" sz="3200">
                  <a:solidFill>
                    <a:srgbClr val="254356"/>
                  </a:solidFill>
                  <a:latin typeface="Calibri (MS)"/>
                  <a:ea typeface="Calibri (MS)"/>
                  <a:cs typeface="Calibri (MS)"/>
                  <a:sym typeface="Calibri (MS)"/>
                </a:rPr>
                <a:t>Inspect </a:t>
              </a:r>
            </a:p>
            <a:p>
              <a:pPr marL="2880360" lvl="3" indent="-720090" algn="l">
                <a:lnSpc>
                  <a:spcPts val="6582"/>
                </a:lnSpc>
                <a:buFont typeface="Arial"/>
                <a:buChar char="￭"/>
              </a:pPr>
              <a:r>
                <a:rPr lang="en-US" sz="3200">
                  <a:solidFill>
                    <a:srgbClr val="254356"/>
                  </a:solidFill>
                  <a:latin typeface="Calibri (MS)"/>
                  <a:ea typeface="Calibri (MS)"/>
                  <a:cs typeface="Calibri (MS)"/>
                  <a:sym typeface="Calibri (MS)"/>
                </a:rPr>
                <a:t>Removing</a:t>
              </a:r>
            </a:p>
            <a:p>
              <a:pPr marL="1965960" lvl="2" indent="-655320" algn="l">
                <a:lnSpc>
                  <a:spcPts val="6582"/>
                </a:lnSpc>
                <a:buFont typeface="Arial"/>
                <a:buChar char="⚬"/>
              </a:pPr>
              <a:r>
                <a:rPr lang="en-US" sz="3200">
                  <a:solidFill>
                    <a:srgbClr val="254356"/>
                  </a:solidFill>
                  <a:latin typeface="Calibri (MS)"/>
                  <a:ea typeface="Calibri (MS)"/>
                  <a:cs typeface="Calibri (MS)"/>
                  <a:sym typeface="Calibri (MS)"/>
                </a:rPr>
                <a:t>Start a container[s] with a volume </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Volumes</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2350800"/>
            <a:chOff x="0" y="0"/>
            <a:chExt cx="19133600" cy="3134400"/>
          </a:xfrm>
        </p:grpSpPr>
        <p:sp>
          <p:nvSpPr>
            <p:cNvPr id="3" name="Freeform 3"/>
            <p:cNvSpPr/>
            <p:nvPr/>
          </p:nvSpPr>
          <p:spPr>
            <a:xfrm>
              <a:off x="0" y="0"/>
              <a:ext cx="19133600" cy="3134400"/>
            </a:xfrm>
            <a:custGeom>
              <a:avLst/>
              <a:gdLst/>
              <a:ahLst/>
              <a:cxnLst/>
              <a:rect l="l" t="t" r="r" b="b"/>
              <a:pathLst>
                <a:path w="19133600" h="3134400">
                  <a:moveTo>
                    <a:pt x="0" y="0"/>
                  </a:moveTo>
                  <a:lnTo>
                    <a:pt x="19133600" y="0"/>
                  </a:lnTo>
                  <a:lnTo>
                    <a:pt x="19133600" y="3134400"/>
                  </a:lnTo>
                  <a:lnTo>
                    <a:pt x="0" y="31344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32582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STOP AND REMOVE</a:t>
              </a:r>
            </a:p>
            <a:p>
              <a:pPr algn="ctr">
                <a:lnSpc>
                  <a:spcPts val="4800"/>
                </a:lnSpc>
              </a:pPr>
              <a:r>
                <a:rPr lang="en-US" sz="4000">
                  <a:solidFill>
                    <a:srgbClr val="2460FF"/>
                  </a:solidFill>
                  <a:latin typeface="Calibri (MS)"/>
                  <a:ea typeface="Calibri (MS)"/>
                  <a:cs typeface="Calibri (MS)"/>
                  <a:sym typeface="Calibri (MS)"/>
                </a:rPr>
                <a:t>CLEAN UP</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86938"/>
            <a:ext cx="18288000" cy="499800"/>
            <a:chOff x="0" y="0"/>
            <a:chExt cx="24384000" cy="666400"/>
          </a:xfrm>
        </p:grpSpPr>
        <p:sp>
          <p:nvSpPr>
            <p:cNvPr id="3" name="Freeform 3"/>
            <p:cNvSpPr/>
            <p:nvPr/>
          </p:nvSpPr>
          <p:spPr>
            <a:xfrm>
              <a:off x="0" y="0"/>
              <a:ext cx="24384000" cy="666369"/>
            </a:xfrm>
            <a:custGeom>
              <a:avLst/>
              <a:gdLst/>
              <a:ahLst/>
              <a:cxnLst/>
              <a:rect l="l" t="t" r="r" b="b"/>
              <a:pathLst>
                <a:path w="24384000" h="666369">
                  <a:moveTo>
                    <a:pt x="0" y="0"/>
                  </a:moveTo>
                  <a:lnTo>
                    <a:pt x="24384000" y="0"/>
                  </a:lnTo>
                  <a:lnTo>
                    <a:pt x="24384000" y="666369"/>
                  </a:lnTo>
                  <a:lnTo>
                    <a:pt x="0" y="666369"/>
                  </a:lnTo>
                  <a:close/>
                </a:path>
              </a:pathLst>
            </a:custGeom>
            <a:solidFill>
              <a:srgbClr val="BFBFBF"/>
            </a:solidFill>
          </p:spPr>
          <p:txBody>
            <a:bodyPr/>
            <a:lstStyle/>
            <a:p>
              <a:endParaRPr lang="en-IL"/>
            </a:p>
          </p:txBody>
        </p:sp>
      </p:grpSp>
      <p:grpSp>
        <p:nvGrpSpPr>
          <p:cNvPr id="4" name="Group 4"/>
          <p:cNvGrpSpPr/>
          <p:nvPr/>
        </p:nvGrpSpPr>
        <p:grpSpPr>
          <a:xfrm>
            <a:off x="323650" y="216150"/>
            <a:ext cx="14173200" cy="1210196"/>
            <a:chOff x="0" y="0"/>
            <a:chExt cx="18897600" cy="1613595"/>
          </a:xfrm>
        </p:grpSpPr>
        <p:sp>
          <p:nvSpPr>
            <p:cNvPr id="5" name="Freeform 5"/>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6" name="TextBox 6"/>
            <p:cNvSpPr txBox="1"/>
            <p:nvPr/>
          </p:nvSpPr>
          <p:spPr>
            <a:xfrm>
              <a:off x="0" y="-123825"/>
              <a:ext cx="18897600" cy="1737420"/>
            </a:xfrm>
            <a:prstGeom prst="rect">
              <a:avLst/>
            </a:prstGeom>
          </p:spPr>
          <p:txBody>
            <a:bodyPr lIns="0" tIns="0" rIns="0" bIns="0" rtlCol="0" anchor="ctr"/>
            <a:lstStyle/>
            <a:p>
              <a:pPr algn="l">
                <a:lnSpc>
                  <a:spcPts val="7200"/>
                </a:lnSpc>
              </a:pPr>
              <a:endParaRPr/>
            </a:p>
          </p:txBody>
        </p:sp>
      </p:grpSp>
      <p:grpSp>
        <p:nvGrpSpPr>
          <p:cNvPr id="7" name="Group 7"/>
          <p:cNvGrpSpPr/>
          <p:nvPr/>
        </p:nvGrpSpPr>
        <p:grpSpPr>
          <a:xfrm>
            <a:off x="4340675" y="3117494"/>
            <a:ext cx="8633500" cy="4939300"/>
            <a:chOff x="0" y="0"/>
            <a:chExt cx="11511333" cy="6585733"/>
          </a:xfrm>
        </p:grpSpPr>
        <p:sp>
          <p:nvSpPr>
            <p:cNvPr id="8" name="Freeform 8"/>
            <p:cNvSpPr/>
            <p:nvPr/>
          </p:nvSpPr>
          <p:spPr>
            <a:xfrm>
              <a:off x="0" y="0"/>
              <a:ext cx="11511280" cy="6585712"/>
            </a:xfrm>
            <a:custGeom>
              <a:avLst/>
              <a:gdLst/>
              <a:ahLst/>
              <a:cxnLst/>
              <a:rect l="l" t="t" r="r" b="b"/>
              <a:pathLst>
                <a:path w="11511280" h="6585712">
                  <a:moveTo>
                    <a:pt x="0" y="0"/>
                  </a:moveTo>
                  <a:lnTo>
                    <a:pt x="11511280" y="0"/>
                  </a:lnTo>
                  <a:lnTo>
                    <a:pt x="11511280" y="6585712"/>
                  </a:lnTo>
                  <a:lnTo>
                    <a:pt x="0" y="6585712"/>
                  </a:lnTo>
                  <a:lnTo>
                    <a:pt x="0" y="0"/>
                  </a:lnTo>
                  <a:close/>
                </a:path>
              </a:pathLst>
            </a:custGeom>
            <a:solidFill>
              <a:srgbClr val="000000">
                <a:alpha val="0"/>
              </a:srgbClr>
            </a:solidFill>
            <a:ln w="12700">
              <a:solidFill>
                <a:srgbClr val="000000"/>
              </a:solidFill>
            </a:ln>
          </p:spPr>
          <p:txBody>
            <a:bodyPr/>
            <a:lstStyle/>
            <a:p>
              <a:endParaRPr lang="en-IL"/>
            </a:p>
          </p:txBody>
        </p:sp>
      </p:grpSp>
      <p:sp>
        <p:nvSpPr>
          <p:cNvPr id="9" name="Freeform 9"/>
          <p:cNvSpPr/>
          <p:nvPr/>
        </p:nvSpPr>
        <p:spPr>
          <a:xfrm>
            <a:off x="3493371" y="2049780"/>
            <a:ext cx="11301259" cy="6187439"/>
          </a:xfrm>
          <a:custGeom>
            <a:avLst/>
            <a:gdLst/>
            <a:ahLst/>
            <a:cxnLst/>
            <a:rect l="l" t="t" r="r" b="b"/>
            <a:pathLst>
              <a:path w="11301259" h="6187439">
                <a:moveTo>
                  <a:pt x="0" y="0"/>
                </a:moveTo>
                <a:lnTo>
                  <a:pt x="11301258" y="0"/>
                </a:lnTo>
                <a:lnTo>
                  <a:pt x="11301258" y="6187440"/>
                </a:lnTo>
                <a:lnTo>
                  <a:pt x="0" y="6187440"/>
                </a:lnTo>
                <a:lnTo>
                  <a:pt x="0" y="0"/>
                </a:lnTo>
                <a:close/>
              </a:path>
            </a:pathLst>
          </a:custGeom>
          <a:blipFill>
            <a:blip r:embed="rId2"/>
            <a:stretch>
              <a:fillRect/>
            </a:stretch>
          </a:blipFill>
        </p:spPr>
        <p:txBody>
          <a:bodyPr/>
          <a:lstStyle/>
          <a:p>
            <a:endParaRPr lang="en-IL"/>
          </a:p>
        </p:txBody>
      </p:sp>
      <p:sp>
        <p:nvSpPr>
          <p:cNvPr id="10" name="TextBox 10"/>
          <p:cNvSpPr txBox="1"/>
          <p:nvPr/>
        </p:nvSpPr>
        <p:spPr>
          <a:xfrm>
            <a:off x="-76851" y="9777869"/>
            <a:ext cx="1055550" cy="463825"/>
          </a:xfrm>
          <a:prstGeom prst="rect">
            <a:avLst/>
          </a:prstGeom>
        </p:spPr>
        <p:txBody>
          <a:bodyPr lIns="0" tIns="0" rIns="0" bIns="0" rtlCol="0" anchor="t">
            <a:spAutoFit/>
          </a:bodyPr>
          <a:lstStyle/>
          <a:p>
            <a:pPr algn="r" rtl="1">
              <a:lnSpc>
                <a:spcPts val="2520"/>
              </a:lnSpc>
            </a:pPr>
            <a:r>
              <a:rPr lang="ar-EG" sz="2100">
                <a:solidFill>
                  <a:srgbClr val="606060"/>
                </a:solidFill>
                <a:latin typeface="Arial"/>
                <a:ea typeface="Arial"/>
                <a:cs typeface="Arial"/>
                <a:sym typeface="Arial"/>
                <a:rtl/>
              </a:rPr>
              <a:t>‹#›</a:t>
            </a:r>
          </a:p>
        </p:txBody>
      </p:sp>
      <p:sp>
        <p:nvSpPr>
          <p:cNvPr id="11" name="TextBox 11"/>
          <p:cNvSpPr txBox="1"/>
          <p:nvPr/>
        </p:nvSpPr>
        <p:spPr>
          <a:xfrm>
            <a:off x="5904853" y="9913599"/>
            <a:ext cx="6478350" cy="306775"/>
          </a:xfrm>
          <a:prstGeom prst="rect">
            <a:avLst/>
          </a:prstGeom>
        </p:spPr>
        <p:txBody>
          <a:bodyPr lIns="0" tIns="0" rIns="0" bIns="0" rtlCol="0" anchor="t">
            <a:spAutoFit/>
          </a:bodyPr>
          <a:lstStyle/>
          <a:p>
            <a:pPr algn="ctr" rtl="1">
              <a:lnSpc>
                <a:spcPts val="1439"/>
              </a:lnSpc>
            </a:pPr>
            <a:r>
              <a:rPr lang="ar-EG" sz="1200">
                <a:solidFill>
                  <a:srgbClr val="404040"/>
                </a:solidFill>
                <a:latin typeface="Arial"/>
                <a:ea typeface="Arial"/>
                <a:cs typeface="Arial"/>
                <a:sym typeface="Arial"/>
                <a:rtl/>
              </a:rPr>
              <a:t>© </a:t>
            </a:r>
            <a:r>
              <a:rPr lang="en-US" sz="1200">
                <a:solidFill>
                  <a:srgbClr val="404040"/>
                </a:solidFill>
                <a:latin typeface="Arial"/>
                <a:ea typeface="Arial"/>
                <a:cs typeface="Arial"/>
                <a:sym typeface="Arial"/>
              </a:rPr>
              <a:t>All rights reserved to John Bryce Training LTD from Matrix group</a:t>
            </a:r>
          </a:p>
        </p:txBody>
      </p:sp>
      <p:sp>
        <p:nvSpPr>
          <p:cNvPr id="12" name="TextBox 12"/>
          <p:cNvSpPr txBox="1"/>
          <p:nvPr/>
        </p:nvSpPr>
        <p:spPr>
          <a:xfrm>
            <a:off x="5131725" y="8416475"/>
            <a:ext cx="2811750" cy="558900"/>
          </a:xfrm>
          <a:prstGeom prst="rect">
            <a:avLst/>
          </a:prstGeom>
        </p:spPr>
        <p:txBody>
          <a:bodyPr lIns="0" tIns="0" rIns="0" bIns="0" rtlCol="0" anchor="t">
            <a:spAutoFit/>
          </a:bodyPr>
          <a:lstStyle/>
          <a:p>
            <a:pPr algn="ctr">
              <a:lnSpc>
                <a:spcPts val="3359"/>
              </a:lnSpc>
            </a:pPr>
            <a:r>
              <a:rPr lang="en-US" sz="2799">
                <a:solidFill>
                  <a:srgbClr val="000000"/>
                </a:solidFill>
                <a:latin typeface="Arial"/>
                <a:ea typeface="Arial"/>
                <a:cs typeface="Arial"/>
                <a:sym typeface="Arial"/>
              </a:rPr>
              <a:t>Virtual Machines</a:t>
            </a:r>
          </a:p>
        </p:txBody>
      </p:sp>
      <p:sp>
        <p:nvSpPr>
          <p:cNvPr id="13" name="TextBox 13"/>
          <p:cNvSpPr txBox="1"/>
          <p:nvPr/>
        </p:nvSpPr>
        <p:spPr>
          <a:xfrm>
            <a:off x="10162425" y="8416475"/>
            <a:ext cx="2811750" cy="558900"/>
          </a:xfrm>
          <a:prstGeom prst="rect">
            <a:avLst/>
          </a:prstGeom>
        </p:spPr>
        <p:txBody>
          <a:bodyPr lIns="0" tIns="0" rIns="0" bIns="0" rtlCol="0" anchor="t">
            <a:spAutoFit/>
          </a:bodyPr>
          <a:lstStyle/>
          <a:p>
            <a:pPr algn="ctr">
              <a:lnSpc>
                <a:spcPts val="3359"/>
              </a:lnSpc>
            </a:pPr>
            <a:r>
              <a:rPr lang="en-US" sz="2799">
                <a:solidFill>
                  <a:srgbClr val="000000"/>
                </a:solidFill>
                <a:latin typeface="Arial"/>
                <a:ea typeface="Arial"/>
                <a:cs typeface="Arial"/>
                <a:sym typeface="Arial"/>
              </a:rPr>
              <a:t>Containers</a:t>
            </a:r>
          </a:p>
        </p:txBody>
      </p:sp>
      <p:grpSp>
        <p:nvGrpSpPr>
          <p:cNvPr id="14" name="Group 14"/>
          <p:cNvGrpSpPr/>
          <p:nvPr/>
        </p:nvGrpSpPr>
        <p:grpSpPr>
          <a:xfrm>
            <a:off x="2496408" y="601459"/>
            <a:ext cx="13295183" cy="1210196"/>
            <a:chOff x="0" y="0"/>
            <a:chExt cx="17726911" cy="1613595"/>
          </a:xfrm>
        </p:grpSpPr>
        <p:sp>
          <p:nvSpPr>
            <p:cNvPr id="15" name="Freeform 15"/>
            <p:cNvSpPr/>
            <p:nvPr/>
          </p:nvSpPr>
          <p:spPr>
            <a:xfrm>
              <a:off x="0" y="0"/>
              <a:ext cx="17726910" cy="1613595"/>
            </a:xfrm>
            <a:custGeom>
              <a:avLst/>
              <a:gdLst/>
              <a:ahLst/>
              <a:cxnLst/>
              <a:rect l="l" t="t" r="r" b="b"/>
              <a:pathLst>
                <a:path w="17726910" h="1613595">
                  <a:moveTo>
                    <a:pt x="0" y="0"/>
                  </a:moveTo>
                  <a:lnTo>
                    <a:pt x="17726910" y="0"/>
                  </a:lnTo>
                  <a:lnTo>
                    <a:pt x="17726910" y="1613595"/>
                  </a:lnTo>
                  <a:lnTo>
                    <a:pt x="0" y="1613595"/>
                  </a:lnTo>
                  <a:close/>
                </a:path>
              </a:pathLst>
            </a:custGeom>
            <a:solidFill>
              <a:srgbClr val="000000">
                <a:alpha val="0"/>
              </a:srgbClr>
            </a:solidFill>
          </p:spPr>
          <p:txBody>
            <a:bodyPr/>
            <a:lstStyle/>
            <a:p>
              <a:endParaRPr lang="en-IL"/>
            </a:p>
          </p:txBody>
        </p:sp>
        <p:sp>
          <p:nvSpPr>
            <p:cNvPr id="16" name="TextBox 16"/>
            <p:cNvSpPr txBox="1"/>
            <p:nvPr/>
          </p:nvSpPr>
          <p:spPr>
            <a:xfrm>
              <a:off x="0" y="-123825"/>
              <a:ext cx="17726911" cy="1737420"/>
            </a:xfrm>
            <a:prstGeom prst="rect">
              <a:avLst/>
            </a:prstGeom>
          </p:spPr>
          <p:txBody>
            <a:bodyPr lIns="0" tIns="0" rIns="0" bIns="0" rtlCol="0" anchor="ctr"/>
            <a:lstStyle/>
            <a:p>
              <a:pPr algn="l">
                <a:lnSpc>
                  <a:spcPts val="7200"/>
                </a:lnSpc>
              </a:pPr>
              <a:r>
                <a:rPr lang="en-US" sz="6000">
                  <a:solidFill>
                    <a:srgbClr val="2460FF"/>
                  </a:solidFill>
                  <a:latin typeface="Calibri (MS)"/>
                  <a:ea typeface="Calibri (MS)"/>
                  <a:cs typeface="Calibri (MS)"/>
                  <a:sym typeface="Calibri (MS)"/>
                </a:rPr>
                <a:t>Docker Containers</a:t>
              </a:r>
              <a:r>
                <a:rPr lang="en-US" sz="6000" b="1">
                  <a:solidFill>
                    <a:srgbClr val="2460FF"/>
                  </a:solidFill>
                  <a:latin typeface="Calibri (MS) Bold"/>
                  <a:ea typeface="Calibri (MS) Bold"/>
                  <a:cs typeface="Calibri (MS) Bold"/>
                  <a:sym typeface="Calibri (MS) Bold"/>
                </a:rPr>
                <a:t> VS Virtual machines</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CONTAINERS IN PRODUCTION</a:t>
              </a:r>
            </a:p>
            <a:p>
              <a:pPr algn="ctr">
                <a:lnSpc>
                  <a:spcPts val="4967"/>
                </a:lnSpc>
              </a:pPr>
              <a:r>
                <a:rPr lang="en-US" sz="3600">
                  <a:solidFill>
                    <a:srgbClr val="2460FF"/>
                  </a:solidFill>
                  <a:latin typeface="Calibri (MS)"/>
                  <a:ea typeface="Calibri (MS)"/>
                  <a:cs typeface="Calibri (MS)"/>
                  <a:sym typeface="Calibri (MS)"/>
                </a:rPr>
                <a:t>CONS / PROS AND INBETWEEN</a:t>
              </a:r>
            </a:p>
          </p:txBody>
        </p:sp>
      </p:grpSp>
      <p:grpSp>
        <p:nvGrpSpPr>
          <p:cNvPr id="5" name="Group 5"/>
          <p:cNvGrpSpPr/>
          <p:nvPr/>
        </p:nvGrpSpPr>
        <p:grpSpPr>
          <a:xfrm>
            <a:off x="2223200" y="8879850"/>
            <a:ext cx="15080400" cy="798600"/>
            <a:chOff x="0" y="0"/>
            <a:chExt cx="20107200" cy="1064800"/>
          </a:xfrm>
        </p:grpSpPr>
        <p:sp>
          <p:nvSpPr>
            <p:cNvPr id="6" name="Freeform 6"/>
            <p:cNvSpPr/>
            <p:nvPr/>
          </p:nvSpPr>
          <p:spPr>
            <a:xfrm>
              <a:off x="0" y="0"/>
              <a:ext cx="20107201" cy="1064800"/>
            </a:xfrm>
            <a:custGeom>
              <a:avLst/>
              <a:gdLst/>
              <a:ahLst/>
              <a:cxnLst/>
              <a:rect l="l" t="t" r="r" b="b"/>
              <a:pathLst>
                <a:path w="20107201" h="1064800">
                  <a:moveTo>
                    <a:pt x="0" y="0"/>
                  </a:moveTo>
                  <a:lnTo>
                    <a:pt x="20107201" y="0"/>
                  </a:lnTo>
                  <a:lnTo>
                    <a:pt x="20107201" y="1064800"/>
                  </a:lnTo>
                  <a:lnTo>
                    <a:pt x="0" y="1064800"/>
                  </a:lnTo>
                  <a:close/>
                </a:path>
              </a:pathLst>
            </a:custGeom>
            <a:solidFill>
              <a:srgbClr val="000000">
                <a:alpha val="0"/>
              </a:srgbClr>
            </a:solidFill>
          </p:spPr>
          <p:txBody>
            <a:bodyPr/>
            <a:lstStyle/>
            <a:p>
              <a:endParaRPr lang="en-IL"/>
            </a:p>
          </p:txBody>
        </p:sp>
        <p:sp>
          <p:nvSpPr>
            <p:cNvPr id="7" name="TextBox 7"/>
            <p:cNvSpPr txBox="1"/>
            <p:nvPr/>
          </p:nvSpPr>
          <p:spPr>
            <a:xfrm>
              <a:off x="0" y="-95250"/>
              <a:ext cx="20107200" cy="1160050"/>
            </a:xfrm>
            <a:prstGeom prst="rect">
              <a:avLst/>
            </a:prstGeom>
          </p:spPr>
          <p:txBody>
            <a:bodyPr lIns="0" tIns="0" rIns="0" bIns="0" rtlCol="0" anchor="ctr"/>
            <a:lstStyle/>
            <a:p>
              <a:pPr algn="l">
                <a:lnSpc>
                  <a:spcPts val="3311"/>
                </a:lnSpc>
              </a:pPr>
              <a:endParaRPr/>
            </a:p>
            <a:p>
              <a:pPr algn="l">
                <a:lnSpc>
                  <a:spcPts val="3311"/>
                </a:lnSpc>
              </a:pPr>
              <a:r>
                <a:rPr lang="en-US" sz="2400">
                  <a:solidFill>
                    <a:srgbClr val="254356"/>
                  </a:solidFill>
                  <a:latin typeface="Arial"/>
                  <a:ea typeface="Arial"/>
                  <a:cs typeface="Arial"/>
                  <a:sym typeface="Arial"/>
                </a:rPr>
                <a:t>And No...deploying your app inside a container - does not change it’s monolith architecture to microservices</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CONTAINERS IN PRODUCTION</a:t>
              </a:r>
            </a:p>
          </p:txBody>
        </p:sp>
      </p:grpSp>
      <p:grpSp>
        <p:nvGrpSpPr>
          <p:cNvPr id="5" name="Group 5"/>
          <p:cNvGrpSpPr/>
          <p:nvPr/>
        </p:nvGrpSpPr>
        <p:grpSpPr>
          <a:xfrm>
            <a:off x="405000" y="3327400"/>
            <a:ext cx="17478000" cy="4542000"/>
            <a:chOff x="0" y="0"/>
            <a:chExt cx="23304000" cy="6056000"/>
          </a:xfrm>
        </p:grpSpPr>
        <p:sp>
          <p:nvSpPr>
            <p:cNvPr id="6" name="Freeform 6"/>
            <p:cNvSpPr/>
            <p:nvPr/>
          </p:nvSpPr>
          <p:spPr>
            <a:xfrm>
              <a:off x="0" y="0"/>
              <a:ext cx="23304001" cy="6056000"/>
            </a:xfrm>
            <a:custGeom>
              <a:avLst/>
              <a:gdLst/>
              <a:ahLst/>
              <a:cxnLst/>
              <a:rect l="l" t="t" r="r" b="b"/>
              <a:pathLst>
                <a:path w="23304001" h="6056000">
                  <a:moveTo>
                    <a:pt x="0" y="0"/>
                  </a:moveTo>
                  <a:lnTo>
                    <a:pt x="23304001" y="0"/>
                  </a:lnTo>
                  <a:lnTo>
                    <a:pt x="23304001" y="6056000"/>
                  </a:lnTo>
                  <a:lnTo>
                    <a:pt x="0" y="6056000"/>
                  </a:lnTo>
                  <a:close/>
                </a:path>
              </a:pathLst>
            </a:custGeom>
            <a:solidFill>
              <a:srgbClr val="000000">
                <a:alpha val="0"/>
              </a:srgbClr>
            </a:solidFill>
          </p:spPr>
          <p:txBody>
            <a:bodyPr/>
            <a:lstStyle/>
            <a:p>
              <a:endParaRPr lang="en-IL"/>
            </a:p>
          </p:txBody>
        </p:sp>
        <p:sp>
          <p:nvSpPr>
            <p:cNvPr id="7" name="TextBox 7"/>
            <p:cNvSpPr txBox="1"/>
            <p:nvPr/>
          </p:nvSpPr>
          <p:spPr>
            <a:xfrm>
              <a:off x="0" y="-57150"/>
              <a:ext cx="23304000" cy="6113150"/>
            </a:xfrm>
            <a:prstGeom prst="rect">
              <a:avLst/>
            </a:prstGeom>
          </p:spPr>
          <p:txBody>
            <a:bodyPr lIns="0" tIns="0" rIns="0" bIns="0" rtlCol="0" anchor="ctr"/>
            <a:lstStyle/>
            <a:p>
              <a:pPr algn="l">
                <a:lnSpc>
                  <a:spcPts val="3840"/>
                </a:lnSpc>
              </a:pPr>
              <a:r>
                <a:rPr lang="en-US" sz="3200" b="1">
                  <a:solidFill>
                    <a:srgbClr val="254356"/>
                  </a:solidFill>
                  <a:latin typeface="Calibri (MS) Bold"/>
                  <a:ea typeface="Calibri (MS) Bold"/>
                  <a:cs typeface="Calibri (MS) Bold"/>
                  <a:sym typeface="Calibri (MS) Bold"/>
                </a:rPr>
                <a:t>Containers</a:t>
              </a:r>
            </a:p>
            <a:p>
              <a:pPr algn="l">
                <a:lnSpc>
                  <a:spcPts val="3840"/>
                </a:lnSpc>
              </a:pPr>
              <a:r>
                <a:rPr lang="en-US" sz="3200">
                  <a:solidFill>
                    <a:srgbClr val="254356"/>
                  </a:solidFill>
                  <a:latin typeface="Calibri (MS)"/>
                  <a:ea typeface="Calibri (MS)"/>
                  <a:cs typeface="Calibri (MS)"/>
                  <a:sym typeface="Calibri (MS)"/>
                </a:rPr>
                <a:t>Containers are amazing peace of technology but like anything and everything else,</a:t>
              </a:r>
            </a:p>
            <a:p>
              <a:pPr algn="l">
                <a:lnSpc>
                  <a:spcPts val="3840"/>
                </a:lnSpc>
              </a:pPr>
              <a:r>
                <a:rPr lang="en-US" sz="3200">
                  <a:solidFill>
                    <a:srgbClr val="254356"/>
                  </a:solidFill>
                  <a:latin typeface="Calibri (MS)"/>
                  <a:ea typeface="Calibri (MS)"/>
                  <a:cs typeface="Calibri (MS)"/>
                  <a:sym typeface="Calibri (MS)"/>
                </a:rPr>
                <a:t>There are no such thing as a free lunch.</a:t>
              </a:r>
            </a:p>
            <a:p>
              <a:pPr algn="l">
                <a:lnSpc>
                  <a:spcPts val="3840"/>
                </a:lnSpc>
              </a:pPr>
              <a:endParaRPr lang="en-US" sz="3200">
                <a:solidFill>
                  <a:srgbClr val="254356"/>
                </a:solidFill>
                <a:latin typeface="Calibri (MS)"/>
                <a:ea typeface="Calibri (MS)"/>
                <a:cs typeface="Calibri (MS)"/>
                <a:sym typeface="Calibri (MS)"/>
              </a:endParaRPr>
            </a:p>
            <a:p>
              <a:pPr algn="l">
                <a:lnSpc>
                  <a:spcPts val="3840"/>
                </a:lnSpc>
              </a:pPr>
              <a:r>
                <a:rPr lang="en-US" sz="3200">
                  <a:solidFill>
                    <a:srgbClr val="254356"/>
                  </a:solidFill>
                  <a:latin typeface="Calibri (MS)"/>
                  <a:ea typeface="Calibri (MS)"/>
                  <a:cs typeface="Calibri (MS)"/>
                  <a:sym typeface="Calibri (MS)"/>
                </a:rPr>
                <a:t>There are many benefits that we learned about using containers and how it can make our development / deployment / CI / CD easy and fast but a question should be asked…</a:t>
              </a:r>
            </a:p>
            <a:p>
              <a:pPr algn="l">
                <a:lnSpc>
                  <a:spcPts val="3840"/>
                </a:lnSpc>
              </a:pPr>
              <a:endParaRPr lang="en-US" sz="3200">
                <a:solidFill>
                  <a:srgbClr val="254356"/>
                </a:solidFill>
                <a:latin typeface="Calibri (MS)"/>
                <a:ea typeface="Calibri (MS)"/>
                <a:cs typeface="Calibri (MS)"/>
                <a:sym typeface="Calibri (MS)"/>
              </a:endParaRPr>
            </a:p>
            <a:p>
              <a:pPr algn="l">
                <a:lnSpc>
                  <a:spcPts val="3840"/>
                </a:lnSpc>
              </a:pPr>
              <a:r>
                <a:rPr lang="en-US" sz="3200">
                  <a:solidFill>
                    <a:srgbClr val="254356"/>
                  </a:solidFill>
                  <a:latin typeface="Calibri (MS)"/>
                  <a:ea typeface="Calibri (MS)"/>
                  <a:cs typeface="Calibri (MS)"/>
                  <a:sym typeface="Calibri (MS)"/>
                </a:rPr>
                <a:t>What’s the catch ?</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04775"/>
              <a:ext cx="18897600" cy="1666375"/>
            </a:xfrm>
            <a:prstGeom prst="rect">
              <a:avLst/>
            </a:prstGeom>
          </p:spPr>
          <p:txBody>
            <a:bodyPr lIns="0" tIns="0" rIns="0" bIns="0" rtlCol="0" anchor="ctr"/>
            <a:lstStyle/>
            <a:p>
              <a:pPr algn="l">
                <a:lnSpc>
                  <a:spcPts val="5999"/>
                </a:lnSpc>
              </a:pPr>
              <a:r>
                <a:rPr lang="en-US" sz="4999" b="1">
                  <a:solidFill>
                    <a:srgbClr val="2460FF"/>
                  </a:solidFill>
                  <a:latin typeface="Calibri (MS) Bold"/>
                  <a:ea typeface="Calibri (MS) Bold"/>
                  <a:cs typeface="Calibri (MS) Bold"/>
                  <a:sym typeface="Calibri (MS) Bold"/>
                </a:rPr>
                <a:t>CONTAINERS IN PRODUCTION:PROS</a:t>
              </a:r>
            </a:p>
          </p:txBody>
        </p:sp>
      </p:grpSp>
      <p:grpSp>
        <p:nvGrpSpPr>
          <p:cNvPr id="5" name="Group 5"/>
          <p:cNvGrpSpPr/>
          <p:nvPr/>
        </p:nvGrpSpPr>
        <p:grpSpPr>
          <a:xfrm>
            <a:off x="405000" y="1958250"/>
            <a:ext cx="17478000" cy="7003200"/>
            <a:chOff x="0" y="0"/>
            <a:chExt cx="23304000" cy="9337600"/>
          </a:xfrm>
        </p:grpSpPr>
        <p:sp>
          <p:nvSpPr>
            <p:cNvPr id="6" name="Freeform 6"/>
            <p:cNvSpPr/>
            <p:nvPr/>
          </p:nvSpPr>
          <p:spPr>
            <a:xfrm>
              <a:off x="0" y="0"/>
              <a:ext cx="23304001" cy="9337600"/>
            </a:xfrm>
            <a:custGeom>
              <a:avLst/>
              <a:gdLst/>
              <a:ahLst/>
              <a:cxnLst/>
              <a:rect l="l" t="t" r="r" b="b"/>
              <a:pathLst>
                <a:path w="23304001" h="9337600">
                  <a:moveTo>
                    <a:pt x="0" y="0"/>
                  </a:moveTo>
                  <a:lnTo>
                    <a:pt x="23304001" y="0"/>
                  </a:lnTo>
                  <a:lnTo>
                    <a:pt x="23304001" y="9337600"/>
                  </a:lnTo>
                  <a:lnTo>
                    <a:pt x="0" y="9337600"/>
                  </a:lnTo>
                  <a:close/>
                </a:path>
              </a:pathLst>
            </a:custGeom>
            <a:solidFill>
              <a:srgbClr val="000000">
                <a:alpha val="0"/>
              </a:srgbClr>
            </a:solidFill>
          </p:spPr>
          <p:txBody>
            <a:bodyPr/>
            <a:lstStyle/>
            <a:p>
              <a:endParaRPr lang="en-IL"/>
            </a:p>
          </p:txBody>
        </p:sp>
        <p:sp>
          <p:nvSpPr>
            <p:cNvPr id="7" name="TextBox 7"/>
            <p:cNvSpPr txBox="1"/>
            <p:nvPr/>
          </p:nvSpPr>
          <p:spPr>
            <a:xfrm>
              <a:off x="0" y="-66675"/>
              <a:ext cx="23304000" cy="9404275"/>
            </a:xfrm>
            <a:prstGeom prst="rect">
              <a:avLst/>
            </a:prstGeom>
          </p:spPr>
          <p:txBody>
            <a:bodyPr lIns="0" tIns="0" rIns="0" bIns="0" rtlCol="0" anchor="ctr"/>
            <a:lstStyle/>
            <a:p>
              <a:pPr algn="l">
                <a:lnSpc>
                  <a:spcPts val="4320"/>
                </a:lnSpc>
              </a:pPr>
              <a:endParaRP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makes our applications "virtually look" the same on most infrastructures (Physical/Cloud/VM’s)</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makes our application runtime dependencies the developers's responsibility - </a:t>
              </a:r>
              <a:r>
                <a:rPr lang="en-US" sz="2799" b="1">
                  <a:solidFill>
                    <a:srgbClr val="254356"/>
                  </a:solidFill>
                  <a:latin typeface="Calibri (MS) Bold"/>
                  <a:ea typeface="Calibri (MS) Bold"/>
                  <a:cs typeface="Calibri (MS) Bold"/>
                  <a:sym typeface="Calibri (MS) Bold"/>
                </a:rPr>
                <a:t>splendid</a:t>
              </a:r>
              <a:r>
                <a:rPr lang="en-US" sz="2799">
                  <a:solidFill>
                    <a:srgbClr val="254356"/>
                  </a:solidFill>
                  <a:latin typeface="Calibri (MS)"/>
                  <a:ea typeface="Calibri (MS)"/>
                  <a:cs typeface="Calibri (MS)"/>
                  <a:sym typeface="Calibri (MS)"/>
                </a:rPr>
                <a:t>!</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require the application developers to consider application state and persistence. </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once built, provide a (mostly) consistent behavior between dev, staging, and production environments. Immutable delivery mechanism out of the box</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Blazing fast scaling our ecosystem</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Delivery time - Days and hours becomes minutes / seconds</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Handoff - Developers &lt;&gt; Operators - Wall of confusion ? </a:t>
              </a:r>
              <a:r>
                <a:rPr lang="en-US" sz="2799" b="1">
                  <a:solidFill>
                    <a:srgbClr val="254356"/>
                  </a:solidFill>
                  <a:latin typeface="Calibri (MS) Bold"/>
                  <a:ea typeface="Calibri (MS) Bold"/>
                  <a:cs typeface="Calibri (MS) Bold"/>
                  <a:sym typeface="Calibri (MS) Bold"/>
                </a:rPr>
                <a:t>breached</a:t>
              </a:r>
              <a:r>
                <a:rPr lang="en-US" sz="2799">
                  <a:solidFill>
                    <a:srgbClr val="254356"/>
                  </a:solidFill>
                  <a:latin typeface="Calibri (MS)"/>
                  <a:ea typeface="Calibri (MS)"/>
                  <a:cs typeface="Calibri (MS)"/>
                  <a:sym typeface="Calibri (MS)"/>
                </a:rPr>
                <a:t>!</a:t>
              </a:r>
            </a:p>
          </p:txBody>
        </p:sp>
      </p:grpSp>
      <p:grpSp>
        <p:nvGrpSpPr>
          <p:cNvPr id="8" name="Group 8"/>
          <p:cNvGrpSpPr/>
          <p:nvPr/>
        </p:nvGrpSpPr>
        <p:grpSpPr>
          <a:xfrm>
            <a:off x="1172300" y="8961300"/>
            <a:ext cx="16106400" cy="798600"/>
            <a:chOff x="0" y="0"/>
            <a:chExt cx="21475200" cy="1064800"/>
          </a:xfrm>
        </p:grpSpPr>
        <p:sp>
          <p:nvSpPr>
            <p:cNvPr id="9" name="Freeform 9"/>
            <p:cNvSpPr/>
            <p:nvPr/>
          </p:nvSpPr>
          <p:spPr>
            <a:xfrm>
              <a:off x="0" y="0"/>
              <a:ext cx="21475201" cy="1064800"/>
            </a:xfrm>
            <a:custGeom>
              <a:avLst/>
              <a:gdLst/>
              <a:ahLst/>
              <a:cxnLst/>
              <a:rect l="l" t="t" r="r" b="b"/>
              <a:pathLst>
                <a:path w="21475201" h="1064800">
                  <a:moveTo>
                    <a:pt x="0" y="0"/>
                  </a:moveTo>
                  <a:lnTo>
                    <a:pt x="21475201" y="0"/>
                  </a:lnTo>
                  <a:lnTo>
                    <a:pt x="21475201" y="1064800"/>
                  </a:lnTo>
                  <a:lnTo>
                    <a:pt x="0" y="1064800"/>
                  </a:lnTo>
                  <a:close/>
                </a:path>
              </a:pathLst>
            </a:custGeom>
            <a:solidFill>
              <a:srgbClr val="000000">
                <a:alpha val="0"/>
              </a:srgbClr>
            </a:solidFill>
          </p:spPr>
          <p:txBody>
            <a:bodyPr/>
            <a:lstStyle/>
            <a:p>
              <a:endParaRPr lang="en-IL"/>
            </a:p>
          </p:txBody>
        </p:sp>
        <p:sp>
          <p:nvSpPr>
            <p:cNvPr id="10" name="TextBox 10"/>
            <p:cNvSpPr txBox="1"/>
            <p:nvPr/>
          </p:nvSpPr>
          <p:spPr>
            <a:xfrm>
              <a:off x="0" y="-95250"/>
              <a:ext cx="21475200" cy="1160050"/>
            </a:xfrm>
            <a:prstGeom prst="rect">
              <a:avLst/>
            </a:prstGeom>
          </p:spPr>
          <p:txBody>
            <a:bodyPr lIns="0" tIns="0" rIns="0" bIns="0" rtlCol="0" anchor="ctr"/>
            <a:lstStyle/>
            <a:p>
              <a:pPr algn="l">
                <a:lnSpc>
                  <a:spcPts val="3311"/>
                </a:lnSpc>
              </a:pPr>
              <a:r>
                <a:rPr lang="en-US" sz="2400" b="1">
                  <a:solidFill>
                    <a:srgbClr val="254356"/>
                  </a:solidFill>
                  <a:latin typeface="Arial Bold"/>
                  <a:ea typeface="Arial Bold"/>
                  <a:cs typeface="Arial Bold"/>
                  <a:sym typeface="Arial Bold"/>
                </a:rPr>
                <a:t>The above makes using Containers a no brainer for production - But there are flaws we should know about</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04775"/>
              <a:ext cx="18897600" cy="1666375"/>
            </a:xfrm>
            <a:prstGeom prst="rect">
              <a:avLst/>
            </a:prstGeom>
          </p:spPr>
          <p:txBody>
            <a:bodyPr lIns="0" tIns="0" rIns="0" bIns="0" rtlCol="0" anchor="ctr"/>
            <a:lstStyle/>
            <a:p>
              <a:pPr algn="l">
                <a:lnSpc>
                  <a:spcPts val="5999"/>
                </a:lnSpc>
              </a:pPr>
              <a:r>
                <a:rPr lang="en-US" sz="4999" b="1">
                  <a:solidFill>
                    <a:srgbClr val="2460FF"/>
                  </a:solidFill>
                  <a:latin typeface="Calibri (MS) Bold"/>
                  <a:ea typeface="Calibri (MS) Bold"/>
                  <a:cs typeface="Calibri (MS) Bold"/>
                  <a:sym typeface="Calibri (MS) Bold"/>
                </a:rPr>
                <a:t>CONTAINERS IN PRODUCTION:CONS</a:t>
              </a:r>
            </a:p>
          </p:txBody>
        </p:sp>
      </p:grpSp>
      <p:grpSp>
        <p:nvGrpSpPr>
          <p:cNvPr id="5" name="Group 5"/>
          <p:cNvGrpSpPr/>
          <p:nvPr/>
        </p:nvGrpSpPr>
        <p:grpSpPr>
          <a:xfrm>
            <a:off x="405000" y="2789550"/>
            <a:ext cx="17478000" cy="5047200"/>
            <a:chOff x="0" y="0"/>
            <a:chExt cx="23304000" cy="6729600"/>
          </a:xfrm>
        </p:grpSpPr>
        <p:sp>
          <p:nvSpPr>
            <p:cNvPr id="6" name="Freeform 6"/>
            <p:cNvSpPr/>
            <p:nvPr/>
          </p:nvSpPr>
          <p:spPr>
            <a:xfrm>
              <a:off x="0" y="0"/>
              <a:ext cx="23304001" cy="6729600"/>
            </a:xfrm>
            <a:custGeom>
              <a:avLst/>
              <a:gdLst/>
              <a:ahLst/>
              <a:cxnLst/>
              <a:rect l="l" t="t" r="r" b="b"/>
              <a:pathLst>
                <a:path w="23304001" h="6729600">
                  <a:moveTo>
                    <a:pt x="0" y="0"/>
                  </a:moveTo>
                  <a:lnTo>
                    <a:pt x="23304001" y="0"/>
                  </a:lnTo>
                  <a:lnTo>
                    <a:pt x="23304001" y="6729600"/>
                  </a:lnTo>
                  <a:lnTo>
                    <a:pt x="0" y="6729600"/>
                  </a:lnTo>
                  <a:close/>
                </a:path>
              </a:pathLst>
            </a:custGeom>
            <a:solidFill>
              <a:srgbClr val="000000">
                <a:alpha val="0"/>
              </a:srgbClr>
            </a:solidFill>
          </p:spPr>
          <p:txBody>
            <a:bodyPr/>
            <a:lstStyle/>
            <a:p>
              <a:endParaRPr lang="en-IL"/>
            </a:p>
          </p:txBody>
        </p:sp>
        <p:sp>
          <p:nvSpPr>
            <p:cNvPr id="7" name="TextBox 7"/>
            <p:cNvSpPr txBox="1"/>
            <p:nvPr/>
          </p:nvSpPr>
          <p:spPr>
            <a:xfrm>
              <a:off x="0" y="-209550"/>
              <a:ext cx="23304000" cy="6939150"/>
            </a:xfrm>
            <a:prstGeom prst="rect">
              <a:avLst/>
            </a:prstGeom>
          </p:spPr>
          <p:txBody>
            <a:bodyPr lIns="0" tIns="0" rIns="0" bIns="0" rtlCol="0" anchor="ctr"/>
            <a:lstStyle/>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do not make your applications more secure.</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do not make your applications more scalable - </a:t>
              </a:r>
              <a:r>
                <a:rPr lang="en-US" sz="2799" b="1">
                  <a:solidFill>
                    <a:srgbClr val="254356"/>
                  </a:solidFill>
                  <a:latin typeface="Calibri (MS) Bold"/>
                  <a:ea typeface="Calibri (MS) Bold"/>
                  <a:cs typeface="Calibri (MS) Bold"/>
                  <a:sym typeface="Calibri (MS) Bold"/>
                </a:rPr>
                <a:t>This is a common misconception</a:t>
              </a:r>
              <a:r>
                <a:rPr lang="en-US" sz="2799">
                  <a:solidFill>
                    <a:srgbClr val="254356"/>
                  </a:solidFill>
                  <a:latin typeface="Calibri (MS)"/>
                  <a:ea typeface="Calibri (MS)"/>
                  <a:cs typeface="Calibri (MS)"/>
                  <a:sym typeface="Calibri (MS)"/>
                </a:rPr>
                <a:t> </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Containers do not make your applications more portable - </a:t>
              </a:r>
              <a:r>
                <a:rPr lang="en-US" sz="2799" b="1">
                  <a:solidFill>
                    <a:srgbClr val="254356"/>
                  </a:solidFill>
                  <a:latin typeface="Calibri (MS) Bold"/>
                  <a:ea typeface="Calibri (MS) Bold"/>
                  <a:cs typeface="Calibri (MS) Bold"/>
                  <a:sym typeface="Calibri (MS) Bold"/>
                </a:rPr>
                <a:t>Shared / Common libraries in your code?</a:t>
              </a:r>
            </a:p>
            <a:p>
              <a:pPr marL="955040" lvl="1" indent="-477520" algn="l">
                <a:lnSpc>
                  <a:spcPts val="5039"/>
                </a:lnSpc>
                <a:buFont typeface="Arial"/>
                <a:buChar char="•"/>
              </a:pPr>
              <a:r>
                <a:rPr lang="en-US" sz="2799">
                  <a:solidFill>
                    <a:srgbClr val="254356"/>
                  </a:solidFill>
                  <a:latin typeface="Calibri (MS)"/>
                  <a:ea typeface="Calibri (MS)"/>
                  <a:cs typeface="Calibri (MS)"/>
                  <a:sym typeface="Calibri (MS)"/>
                </a:rPr>
                <a:t>Network - NAT managed by Dockerd is not how we want to work in production</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8780" y="102870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42875"/>
              <a:ext cx="18897600" cy="1704475"/>
            </a:xfrm>
            <a:prstGeom prst="rect">
              <a:avLst/>
            </a:prstGeom>
          </p:spPr>
          <p:txBody>
            <a:bodyPr lIns="0" tIns="0" rIns="0" bIns="0" rtlCol="0" anchor="ctr"/>
            <a:lstStyle/>
            <a:p>
              <a:pPr algn="l">
                <a:lnSpc>
                  <a:spcPts val="8640"/>
                </a:lnSpc>
              </a:pPr>
              <a:r>
                <a:rPr lang="en-US" sz="7200" b="1">
                  <a:solidFill>
                    <a:srgbClr val="2460FF"/>
                  </a:solidFill>
                  <a:latin typeface="Calibri (MS) Bold"/>
                  <a:ea typeface="Calibri (MS) Bold"/>
                  <a:cs typeface="Calibri (MS) Bold"/>
                  <a:sym typeface="Calibri (MS) Bold"/>
                </a:rPr>
                <a:t>Volume example</a:t>
              </a:r>
            </a:p>
          </p:txBody>
        </p:sp>
      </p:grpSp>
      <p:sp>
        <p:nvSpPr>
          <p:cNvPr id="5" name="TextBox 5"/>
          <p:cNvSpPr txBox="1"/>
          <p:nvPr/>
        </p:nvSpPr>
        <p:spPr>
          <a:xfrm>
            <a:off x="1005825" y="2232876"/>
            <a:ext cx="16733550" cy="4067175"/>
          </a:xfrm>
          <a:prstGeom prst="rect">
            <a:avLst/>
          </a:prstGeom>
        </p:spPr>
        <p:txBody>
          <a:bodyPr lIns="0" tIns="0" rIns="0" bIns="0" rtlCol="0" anchor="t">
            <a:spAutoFit/>
          </a:bodyPr>
          <a:lstStyle/>
          <a:p>
            <a:pPr marL="1310640" lvl="1" indent="-655320" algn="l">
              <a:lnSpc>
                <a:spcPts val="5759"/>
              </a:lnSpc>
              <a:buFont typeface="Arial"/>
              <a:buChar char="•"/>
            </a:pPr>
            <a:r>
              <a:rPr lang="en-US" sz="4800">
                <a:solidFill>
                  <a:srgbClr val="000000"/>
                </a:solidFill>
                <a:latin typeface="Calibri (MS)"/>
                <a:ea typeface="Calibri (MS)"/>
                <a:cs typeface="Calibri (MS)"/>
                <a:sym typeface="Calibri (MS)"/>
              </a:rPr>
              <a:t>Clone the following git repo:</a:t>
            </a:r>
          </a:p>
          <a:p>
            <a:pPr marL="1310640" lvl="1" indent="-655320" algn="l">
              <a:lnSpc>
                <a:spcPts val="5759"/>
              </a:lnSpc>
              <a:buFont typeface="Arial"/>
              <a:buChar char="•"/>
            </a:pPr>
            <a:r>
              <a:rPr lang="en-US" sz="4800" u="sng">
                <a:solidFill>
                  <a:srgbClr val="0563C1"/>
                </a:solidFill>
                <a:latin typeface="Calibri (MS)"/>
                <a:ea typeface="Calibri (MS)"/>
                <a:cs typeface="Calibri (MS)"/>
                <a:sym typeface="Calibri (MS)"/>
                <a:hlinkClick r:id="rId2" tooltip="https://github.com/galamo/node-app-winston-docker"/>
              </a:rPr>
              <a:t>https://github.com/galamo/node-app-winston-docker</a:t>
            </a:r>
          </a:p>
          <a:p>
            <a:pPr marL="1310640" lvl="1" indent="-655320" algn="l">
              <a:lnSpc>
                <a:spcPts val="5759"/>
              </a:lnSpc>
              <a:buFont typeface="Arial"/>
              <a:buChar char="•"/>
            </a:pPr>
            <a:r>
              <a:rPr lang="en-US" sz="4800">
                <a:solidFill>
                  <a:srgbClr val="000000"/>
                </a:solidFill>
                <a:latin typeface="Calibri (MS)"/>
                <a:ea typeface="Calibri (MS)"/>
                <a:cs typeface="Calibri (MS)"/>
                <a:sym typeface="Calibri (MS)"/>
              </a:rPr>
              <a:t>Follow the readme.md </a:t>
            </a:r>
          </a:p>
          <a:p>
            <a:pPr marL="2011680" lvl="2" indent="-670560" algn="l">
              <a:lnSpc>
                <a:spcPts val="4320"/>
              </a:lnSpc>
              <a:buFont typeface="Arial"/>
              <a:buChar char="⚬"/>
            </a:pPr>
            <a:r>
              <a:rPr lang="en-US" sz="3600">
                <a:solidFill>
                  <a:srgbClr val="000000"/>
                </a:solidFill>
                <a:latin typeface="Arial"/>
                <a:ea typeface="Arial"/>
                <a:cs typeface="Arial"/>
                <a:sym typeface="Arial"/>
              </a:rPr>
              <a:t>Docker build</a:t>
            </a:r>
          </a:p>
          <a:p>
            <a:pPr marL="2011680" lvl="2" indent="-670560" algn="l">
              <a:lnSpc>
                <a:spcPts val="4320"/>
              </a:lnSpc>
              <a:buFont typeface="Arial"/>
              <a:buChar char="⚬"/>
            </a:pPr>
            <a:r>
              <a:rPr lang="en-US" sz="3600">
                <a:solidFill>
                  <a:srgbClr val="000000"/>
                </a:solidFill>
                <a:latin typeface="Arial"/>
                <a:ea typeface="Arial"/>
                <a:cs typeface="Arial"/>
                <a:sym typeface="Arial"/>
              </a:rPr>
              <a:t>Docker run with volume option</a:t>
            </a:r>
          </a:p>
          <a:p>
            <a:pPr marL="2682240" lvl="2" indent="-894080" algn="l">
              <a:lnSpc>
                <a:spcPts val="5759"/>
              </a:lnSpc>
            </a:pPr>
            <a:endParaRPr lang="en-US" sz="3600">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2350800"/>
            <a:chOff x="0" y="0"/>
            <a:chExt cx="19133600" cy="3134400"/>
          </a:xfrm>
        </p:grpSpPr>
        <p:sp>
          <p:nvSpPr>
            <p:cNvPr id="3" name="Freeform 3"/>
            <p:cNvSpPr/>
            <p:nvPr/>
          </p:nvSpPr>
          <p:spPr>
            <a:xfrm>
              <a:off x="0" y="0"/>
              <a:ext cx="19133600" cy="3134400"/>
            </a:xfrm>
            <a:custGeom>
              <a:avLst/>
              <a:gdLst/>
              <a:ahLst/>
              <a:cxnLst/>
              <a:rect l="l" t="t" r="r" b="b"/>
              <a:pathLst>
                <a:path w="19133600" h="3134400">
                  <a:moveTo>
                    <a:pt x="0" y="0"/>
                  </a:moveTo>
                  <a:lnTo>
                    <a:pt x="19133600" y="0"/>
                  </a:lnTo>
                  <a:lnTo>
                    <a:pt x="19133600" y="3134400"/>
                  </a:lnTo>
                  <a:lnTo>
                    <a:pt x="0" y="31344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32582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NETWORKING</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923450"/>
            <a:ext cx="17478000" cy="6396000"/>
            <a:chOff x="0" y="0"/>
            <a:chExt cx="23304000" cy="8528000"/>
          </a:xfrm>
        </p:grpSpPr>
        <p:sp>
          <p:nvSpPr>
            <p:cNvPr id="3" name="Freeform 3"/>
            <p:cNvSpPr/>
            <p:nvPr/>
          </p:nvSpPr>
          <p:spPr>
            <a:xfrm>
              <a:off x="0" y="0"/>
              <a:ext cx="23304001" cy="8528000"/>
            </a:xfrm>
            <a:custGeom>
              <a:avLst/>
              <a:gdLst/>
              <a:ahLst/>
              <a:cxnLst/>
              <a:rect l="l" t="t" r="r" b="b"/>
              <a:pathLst>
                <a:path w="23304001" h="8528000">
                  <a:moveTo>
                    <a:pt x="0" y="0"/>
                  </a:moveTo>
                  <a:lnTo>
                    <a:pt x="23304001" y="0"/>
                  </a:lnTo>
                  <a:lnTo>
                    <a:pt x="23304001" y="8528000"/>
                  </a:lnTo>
                  <a:lnTo>
                    <a:pt x="0" y="8528000"/>
                  </a:lnTo>
                  <a:close/>
                </a:path>
              </a:pathLst>
            </a:custGeom>
            <a:solidFill>
              <a:srgbClr val="000000">
                <a:alpha val="0"/>
              </a:srgbClr>
            </a:solidFill>
          </p:spPr>
          <p:txBody>
            <a:bodyPr/>
            <a:lstStyle/>
            <a:p>
              <a:endParaRPr lang="en-IL"/>
            </a:p>
          </p:txBody>
        </p:sp>
        <p:sp>
          <p:nvSpPr>
            <p:cNvPr id="4" name="TextBox 4"/>
            <p:cNvSpPr txBox="1"/>
            <p:nvPr/>
          </p:nvSpPr>
          <p:spPr>
            <a:xfrm>
              <a:off x="0" y="-314325"/>
              <a:ext cx="23304000" cy="8842325"/>
            </a:xfrm>
            <a:prstGeom prst="rect">
              <a:avLst/>
            </a:prstGeom>
          </p:spPr>
          <p:txBody>
            <a:bodyPr lIns="0" tIns="0" rIns="0" bIns="0" rtlCol="0" anchor="ctr"/>
            <a:lstStyle/>
            <a:p>
              <a:pPr algn="l">
                <a:lnSpc>
                  <a:spcPts val="6582"/>
                </a:lnSpc>
              </a:pPr>
              <a:r>
                <a:rPr lang="en-US" sz="3200">
                  <a:solidFill>
                    <a:srgbClr val="254356"/>
                  </a:solidFill>
                  <a:latin typeface="Calibri (MS)"/>
                  <a:ea typeface="Calibri (MS)"/>
                  <a:cs typeface="Calibri (MS)"/>
                  <a:sym typeface="Calibri (MS)"/>
                </a:rPr>
                <a:t>One of the reasons Docker containers and services are so powerful is that you can connect them together, or connect them to non-Docker workloads. Docker containers and services do not even need to be aware that they are deployed on Docker, or whether their peers are also Docker workloads or not. Whether your Docker hosts run Linux, Windows, or a mix of the two, you can use Docker to manage them in a platform-agnostic way.</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Network - Basics</a:t>
              </a:r>
            </a:p>
          </p:txBody>
        </p:sp>
      </p:grpSp>
      <p:grpSp>
        <p:nvGrpSpPr>
          <p:cNvPr id="8" name="Group 8"/>
          <p:cNvGrpSpPr/>
          <p:nvPr/>
        </p:nvGrpSpPr>
        <p:grpSpPr>
          <a:xfrm>
            <a:off x="560150" y="2067600"/>
            <a:ext cx="4318800" cy="652200"/>
            <a:chOff x="0" y="0"/>
            <a:chExt cx="5758400" cy="869600"/>
          </a:xfrm>
        </p:grpSpPr>
        <p:sp>
          <p:nvSpPr>
            <p:cNvPr id="9" name="Freeform 9"/>
            <p:cNvSpPr/>
            <p:nvPr/>
          </p:nvSpPr>
          <p:spPr>
            <a:xfrm>
              <a:off x="0" y="0"/>
              <a:ext cx="5758400" cy="869600"/>
            </a:xfrm>
            <a:custGeom>
              <a:avLst/>
              <a:gdLst/>
              <a:ahLst/>
              <a:cxnLst/>
              <a:rect l="l" t="t" r="r" b="b"/>
              <a:pathLst>
                <a:path w="5758400" h="869600">
                  <a:moveTo>
                    <a:pt x="0" y="0"/>
                  </a:moveTo>
                  <a:lnTo>
                    <a:pt x="5758400" y="0"/>
                  </a:lnTo>
                  <a:lnTo>
                    <a:pt x="5758400" y="869600"/>
                  </a:lnTo>
                  <a:lnTo>
                    <a:pt x="0" y="869600"/>
                  </a:lnTo>
                  <a:close/>
                </a:path>
              </a:pathLst>
            </a:custGeom>
            <a:solidFill>
              <a:srgbClr val="000000">
                <a:alpha val="0"/>
              </a:srgbClr>
            </a:solidFill>
          </p:spPr>
          <p:txBody>
            <a:bodyPr/>
            <a:lstStyle/>
            <a:p>
              <a:endParaRPr lang="en-IL"/>
            </a:p>
          </p:txBody>
        </p:sp>
        <p:sp>
          <p:nvSpPr>
            <p:cNvPr id="10" name="TextBox 10"/>
            <p:cNvSpPr txBox="1"/>
            <p:nvPr/>
          </p:nvSpPr>
          <p:spPr>
            <a:xfrm>
              <a:off x="0" y="-133350"/>
              <a:ext cx="57584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Intro</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000" y="2566542"/>
            <a:ext cx="17478000" cy="7120200"/>
            <a:chOff x="0" y="0"/>
            <a:chExt cx="23304000" cy="9493600"/>
          </a:xfrm>
        </p:grpSpPr>
        <p:sp>
          <p:nvSpPr>
            <p:cNvPr id="3" name="Freeform 3"/>
            <p:cNvSpPr/>
            <p:nvPr/>
          </p:nvSpPr>
          <p:spPr>
            <a:xfrm>
              <a:off x="0" y="0"/>
              <a:ext cx="23304001" cy="9493600"/>
            </a:xfrm>
            <a:custGeom>
              <a:avLst/>
              <a:gdLst/>
              <a:ahLst/>
              <a:cxnLst/>
              <a:rect l="l" t="t" r="r" b="b"/>
              <a:pathLst>
                <a:path w="23304001" h="9493600">
                  <a:moveTo>
                    <a:pt x="0" y="0"/>
                  </a:moveTo>
                  <a:lnTo>
                    <a:pt x="23304001" y="0"/>
                  </a:lnTo>
                  <a:lnTo>
                    <a:pt x="23304001" y="9493600"/>
                  </a:lnTo>
                  <a:lnTo>
                    <a:pt x="0" y="9493600"/>
                  </a:lnTo>
                  <a:close/>
                </a:path>
              </a:pathLst>
            </a:custGeom>
            <a:solidFill>
              <a:srgbClr val="000000">
                <a:alpha val="0"/>
              </a:srgbClr>
            </a:solidFill>
          </p:spPr>
          <p:txBody>
            <a:bodyPr/>
            <a:lstStyle/>
            <a:p>
              <a:endParaRPr lang="en-IL"/>
            </a:p>
          </p:txBody>
        </p:sp>
        <p:sp>
          <p:nvSpPr>
            <p:cNvPr id="4" name="TextBox 4"/>
            <p:cNvSpPr txBox="1"/>
            <p:nvPr/>
          </p:nvSpPr>
          <p:spPr>
            <a:xfrm>
              <a:off x="0" y="-276225"/>
              <a:ext cx="23304000" cy="9769825"/>
            </a:xfrm>
            <a:prstGeom prst="rect">
              <a:avLst/>
            </a:prstGeom>
          </p:spPr>
          <p:txBody>
            <a:bodyPr lIns="0" tIns="0" rIns="0" bIns="0" rtlCol="0" anchor="ctr"/>
            <a:lstStyle/>
            <a:p>
              <a:pPr marL="955040" lvl="1" indent="-477520" algn="l">
                <a:lnSpc>
                  <a:spcPts val="5759"/>
                </a:lnSpc>
                <a:buFont typeface="Arial"/>
                <a:buChar char="•"/>
              </a:pPr>
              <a:r>
                <a:rPr lang="en-US" sz="2799" b="1">
                  <a:solidFill>
                    <a:srgbClr val="254356"/>
                  </a:solidFill>
                  <a:latin typeface="Calibri (MS) Bold"/>
                  <a:ea typeface="Calibri (MS) Bold"/>
                  <a:cs typeface="Calibri (MS) Bold"/>
                  <a:sym typeface="Calibri (MS) Bold"/>
                </a:rPr>
                <a:t>Bridge</a:t>
              </a:r>
            </a:p>
            <a:p>
              <a:pPr marL="955040" lvl="1" indent="-477520" algn="l">
                <a:lnSpc>
                  <a:spcPts val="5759"/>
                </a:lnSpc>
              </a:pPr>
              <a:r>
                <a:rPr lang="en-US" sz="2799">
                  <a:solidFill>
                    <a:srgbClr val="254356"/>
                  </a:solidFill>
                  <a:latin typeface="Calibri (MS)"/>
                  <a:ea typeface="Calibri (MS)"/>
                  <a:cs typeface="Calibri (MS)"/>
                  <a:sym typeface="Calibri (MS)"/>
                </a:rPr>
                <a:t>User-defined bridge networks are best when you need multiple containers to communicate on the same Docker host.</a:t>
              </a:r>
            </a:p>
            <a:p>
              <a:pPr marL="955040" lvl="1" indent="-477520" algn="l">
                <a:lnSpc>
                  <a:spcPts val="5759"/>
                </a:lnSpc>
                <a:buFont typeface="Arial"/>
                <a:buChar char="•"/>
              </a:pPr>
              <a:r>
                <a:rPr lang="en-US" sz="2799" b="1">
                  <a:solidFill>
                    <a:srgbClr val="254356"/>
                  </a:solidFill>
                  <a:latin typeface="Calibri (MS) Bold"/>
                  <a:ea typeface="Calibri (MS) Bold"/>
                  <a:cs typeface="Calibri (MS) Bold"/>
                  <a:sym typeface="Calibri (MS) Bold"/>
                </a:rPr>
                <a:t>Overlay</a:t>
              </a:r>
            </a:p>
            <a:p>
              <a:pPr marL="955040" lvl="1" indent="-477520" algn="l">
                <a:lnSpc>
                  <a:spcPts val="5759"/>
                </a:lnSpc>
              </a:pPr>
              <a:r>
                <a:rPr lang="en-US" sz="2799">
                  <a:solidFill>
                    <a:srgbClr val="254356"/>
                  </a:solidFill>
                  <a:latin typeface="Calibri (MS)"/>
                  <a:ea typeface="Calibri (MS)"/>
                  <a:cs typeface="Calibri (MS)"/>
                  <a:sym typeface="Calibri (MS)"/>
                </a:rPr>
                <a:t>are best when you need containers running on different Docker hosts to communicate, or when multiple applications work together using swarm services - Works with Swarm only</a:t>
              </a:r>
            </a:p>
            <a:p>
              <a:pPr marL="955040" lvl="1" indent="-477520" algn="l">
                <a:lnSpc>
                  <a:spcPts val="5759"/>
                </a:lnSpc>
                <a:buFont typeface="Arial"/>
                <a:buChar char="•"/>
              </a:pPr>
              <a:r>
                <a:rPr lang="en-US" sz="2799" b="1">
                  <a:solidFill>
                    <a:srgbClr val="254356"/>
                  </a:solidFill>
                  <a:latin typeface="Calibri (MS) Bold"/>
                  <a:ea typeface="Calibri (MS) Bold"/>
                  <a:cs typeface="Calibri (MS) Bold"/>
                  <a:sym typeface="Calibri (MS) Bold"/>
                </a:rPr>
                <a:t>macVLAN</a:t>
              </a:r>
            </a:p>
            <a:p>
              <a:pPr marL="955040" lvl="1" indent="-477520" algn="l">
                <a:lnSpc>
                  <a:spcPts val="5759"/>
                </a:lnSpc>
              </a:pPr>
              <a:r>
                <a:rPr lang="en-US" sz="2799">
                  <a:solidFill>
                    <a:srgbClr val="254356"/>
                  </a:solidFill>
                  <a:latin typeface="Calibri (MS)"/>
                  <a:ea typeface="Calibri (MS)"/>
                  <a:cs typeface="Calibri (MS)"/>
                  <a:sym typeface="Calibri (MS)"/>
                </a:rPr>
                <a:t>Macvlan network are best when you are migrating from a VM setup or need your containers to look like physical hosts on your network, each with a unique MAC address</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Network - Basics</a:t>
              </a:r>
            </a:p>
          </p:txBody>
        </p:sp>
      </p:grpSp>
      <p:grpSp>
        <p:nvGrpSpPr>
          <p:cNvPr id="8" name="Group 8"/>
          <p:cNvGrpSpPr/>
          <p:nvPr/>
        </p:nvGrpSpPr>
        <p:grpSpPr>
          <a:xfrm>
            <a:off x="560150" y="1710692"/>
            <a:ext cx="11646600" cy="652200"/>
            <a:chOff x="0" y="0"/>
            <a:chExt cx="15528800" cy="869600"/>
          </a:xfrm>
        </p:grpSpPr>
        <p:sp>
          <p:nvSpPr>
            <p:cNvPr id="9" name="Freeform 9"/>
            <p:cNvSpPr/>
            <p:nvPr/>
          </p:nvSpPr>
          <p:spPr>
            <a:xfrm>
              <a:off x="0" y="0"/>
              <a:ext cx="15528799" cy="869600"/>
            </a:xfrm>
            <a:custGeom>
              <a:avLst/>
              <a:gdLst/>
              <a:ahLst/>
              <a:cxnLst/>
              <a:rect l="l" t="t" r="r" b="b"/>
              <a:pathLst>
                <a:path w="15528799" h="869600">
                  <a:moveTo>
                    <a:pt x="0" y="0"/>
                  </a:moveTo>
                  <a:lnTo>
                    <a:pt x="15528799" y="0"/>
                  </a:lnTo>
                  <a:lnTo>
                    <a:pt x="15528799" y="869600"/>
                  </a:lnTo>
                  <a:lnTo>
                    <a:pt x="0" y="869600"/>
                  </a:lnTo>
                  <a:close/>
                </a:path>
              </a:pathLst>
            </a:custGeom>
            <a:solidFill>
              <a:srgbClr val="000000">
                <a:alpha val="0"/>
              </a:srgbClr>
            </a:solidFill>
          </p:spPr>
          <p:txBody>
            <a:bodyPr/>
            <a:lstStyle/>
            <a:p>
              <a:endParaRPr lang="en-IL"/>
            </a:p>
          </p:txBody>
        </p:sp>
        <p:sp>
          <p:nvSpPr>
            <p:cNvPr id="10" name="TextBox 10"/>
            <p:cNvSpPr txBox="1"/>
            <p:nvPr/>
          </p:nvSpPr>
          <p:spPr>
            <a:xfrm>
              <a:off x="0" y="-123825"/>
              <a:ext cx="155288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Network Driver Summary</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DOCKERS Q&amp;A</a:t>
              </a:r>
            </a:p>
            <a:p>
              <a:pPr algn="ctr">
                <a:lnSpc>
                  <a:spcPts val="4967"/>
                </a:lnSpc>
              </a:pPr>
              <a:r>
                <a:rPr lang="en-US" sz="3600">
                  <a:solidFill>
                    <a:srgbClr val="2460FF"/>
                  </a:solidFill>
                  <a:latin typeface="Calibri (MS)"/>
                  <a:ea typeface="Calibri (MS)"/>
                  <a:cs typeface="Calibri (MS)"/>
                  <a:sym typeface="Calibri (MS)"/>
                </a:rPr>
                <a:t>REVIEW / STRATEGY / CI/CD</a:t>
              </a:r>
            </a:p>
          </p:txBody>
        </p:sp>
      </p:grpSp>
      <p:grpSp>
        <p:nvGrpSpPr>
          <p:cNvPr id="5" name="Group 5"/>
          <p:cNvGrpSpPr/>
          <p:nvPr/>
        </p:nvGrpSpPr>
        <p:grpSpPr>
          <a:xfrm>
            <a:off x="283050" y="1908700"/>
            <a:ext cx="7182000" cy="652200"/>
            <a:chOff x="0" y="0"/>
            <a:chExt cx="9576000" cy="869600"/>
          </a:xfrm>
        </p:grpSpPr>
        <p:sp>
          <p:nvSpPr>
            <p:cNvPr id="6" name="Freeform 6"/>
            <p:cNvSpPr/>
            <p:nvPr/>
          </p:nvSpPr>
          <p:spPr>
            <a:xfrm>
              <a:off x="0" y="0"/>
              <a:ext cx="9576000" cy="869600"/>
            </a:xfrm>
            <a:custGeom>
              <a:avLst/>
              <a:gdLst/>
              <a:ahLst/>
              <a:cxnLst/>
              <a:rect l="l" t="t" r="r" b="b"/>
              <a:pathLst>
                <a:path w="9576000" h="869600">
                  <a:moveTo>
                    <a:pt x="0" y="0"/>
                  </a:moveTo>
                  <a:lnTo>
                    <a:pt x="9576000" y="0"/>
                  </a:lnTo>
                  <a:lnTo>
                    <a:pt x="95760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33350"/>
              <a:ext cx="95760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Before we continue</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 Compose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6100" y="1028700"/>
            <a:ext cx="14173200" cy="1210196"/>
            <a:chOff x="0" y="0"/>
            <a:chExt cx="18897600" cy="1613595"/>
          </a:xfrm>
        </p:grpSpPr>
        <p:sp>
          <p:nvSpPr>
            <p:cNvPr id="3" name="Freeform 3"/>
            <p:cNvSpPr/>
            <p:nvPr/>
          </p:nvSpPr>
          <p:spPr>
            <a:xfrm>
              <a:off x="0" y="0"/>
              <a:ext cx="18897600" cy="1613595"/>
            </a:xfrm>
            <a:custGeom>
              <a:avLst/>
              <a:gdLst/>
              <a:ahLst/>
              <a:cxnLst/>
              <a:rect l="l" t="t" r="r" b="b"/>
              <a:pathLst>
                <a:path w="18897600" h="1613595">
                  <a:moveTo>
                    <a:pt x="0" y="0"/>
                  </a:moveTo>
                  <a:lnTo>
                    <a:pt x="18897600" y="0"/>
                  </a:lnTo>
                  <a:lnTo>
                    <a:pt x="18897600" y="1613595"/>
                  </a:lnTo>
                  <a:lnTo>
                    <a:pt x="0" y="1613595"/>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737420"/>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Advantages</a:t>
              </a:r>
            </a:p>
          </p:txBody>
        </p:sp>
      </p:grpSp>
      <p:grpSp>
        <p:nvGrpSpPr>
          <p:cNvPr id="5" name="Group 5"/>
          <p:cNvGrpSpPr/>
          <p:nvPr/>
        </p:nvGrpSpPr>
        <p:grpSpPr>
          <a:xfrm>
            <a:off x="1049098" y="1732550"/>
            <a:ext cx="16389154" cy="7944600"/>
            <a:chOff x="0" y="0"/>
            <a:chExt cx="21852205" cy="10592800"/>
          </a:xfrm>
        </p:grpSpPr>
        <p:sp>
          <p:nvSpPr>
            <p:cNvPr id="6" name="Freeform 6"/>
            <p:cNvSpPr/>
            <p:nvPr/>
          </p:nvSpPr>
          <p:spPr>
            <a:xfrm>
              <a:off x="0" y="0"/>
              <a:ext cx="21852206" cy="10592800"/>
            </a:xfrm>
            <a:custGeom>
              <a:avLst/>
              <a:gdLst/>
              <a:ahLst/>
              <a:cxnLst/>
              <a:rect l="l" t="t" r="r" b="b"/>
              <a:pathLst>
                <a:path w="21852206" h="10592800">
                  <a:moveTo>
                    <a:pt x="0" y="0"/>
                  </a:moveTo>
                  <a:lnTo>
                    <a:pt x="21852206" y="0"/>
                  </a:lnTo>
                  <a:lnTo>
                    <a:pt x="21852206" y="10592800"/>
                  </a:lnTo>
                  <a:lnTo>
                    <a:pt x="0" y="10592800"/>
                  </a:lnTo>
                  <a:close/>
                </a:path>
              </a:pathLst>
            </a:custGeom>
            <a:solidFill>
              <a:srgbClr val="000000">
                <a:alpha val="0"/>
              </a:srgbClr>
            </a:solidFill>
          </p:spPr>
          <p:txBody>
            <a:bodyPr/>
            <a:lstStyle/>
            <a:p>
              <a:endParaRPr lang="en-IL"/>
            </a:p>
          </p:txBody>
        </p:sp>
        <p:sp>
          <p:nvSpPr>
            <p:cNvPr id="7" name="TextBox 7"/>
            <p:cNvSpPr txBox="1"/>
            <p:nvPr/>
          </p:nvSpPr>
          <p:spPr>
            <a:xfrm>
              <a:off x="0" y="-95250"/>
              <a:ext cx="21852205" cy="10688050"/>
            </a:xfrm>
            <a:prstGeom prst="rect">
              <a:avLst/>
            </a:prstGeom>
          </p:spPr>
          <p:txBody>
            <a:bodyPr lIns="0" tIns="0" rIns="0" bIns="0" rtlCol="0" anchor="ctr"/>
            <a:lstStyle/>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Small to tiny images </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Very small footprint on the host machine (CPU, RAM Impact) as Docker only use what it required instead of building a complete Operating system per VM.</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Containers use up only as many system resources as they need at a given time. VMs </a:t>
              </a:r>
              <a:r>
                <a:rPr lang="en-US" sz="2799" u="sng">
                  <a:solidFill>
                    <a:srgbClr val="254356"/>
                  </a:solidFill>
                  <a:latin typeface="Calibri (MS)"/>
                  <a:ea typeface="Calibri (MS)"/>
                  <a:cs typeface="Calibri (MS)"/>
                  <a:sym typeface="Calibri (MS)"/>
                </a:rPr>
                <a:t>usually</a:t>
              </a:r>
              <a:r>
                <a:rPr lang="en-US" sz="2799">
                  <a:solidFill>
                    <a:srgbClr val="254356"/>
                  </a:solidFill>
                  <a:latin typeface="Calibri (MS)"/>
                  <a:ea typeface="Calibri (MS)"/>
                  <a:cs typeface="Calibri (MS)"/>
                  <a:sym typeface="Calibri (MS)"/>
                </a:rPr>
                <a:t> require some resources to be permanently allocated before the virtual machine starts.</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Microservice in nature and integrations (API’s) for whatever task required.</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Portable, Fast (Deployments , Migration , Restarts and Rollbacks) and Secure</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Can run anywhere and everywhere </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Simplify DevOps</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Version controlled </a:t>
              </a:r>
            </a:p>
            <a:p>
              <a:pPr marL="955040" lvl="1" indent="-477520" algn="l">
                <a:lnSpc>
                  <a:spcPts val="3863"/>
                </a:lnSpc>
                <a:buFont typeface="Arial"/>
                <a:buChar char="•"/>
              </a:pPr>
              <a:r>
                <a:rPr lang="en-US" sz="2799">
                  <a:solidFill>
                    <a:srgbClr val="254356"/>
                  </a:solidFill>
                  <a:latin typeface="Calibri (MS)"/>
                  <a:ea typeface="Calibri (MS)"/>
                  <a:cs typeface="Calibri (MS)"/>
                  <a:sym typeface="Calibri (MS)"/>
                </a:rPr>
                <a:t>Open Source</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560150" y="2511750"/>
            <a:ext cx="4318800" cy="652200"/>
            <a:chOff x="0" y="0"/>
            <a:chExt cx="5758400" cy="869600"/>
          </a:xfrm>
        </p:grpSpPr>
        <p:sp>
          <p:nvSpPr>
            <p:cNvPr id="6" name="Freeform 6"/>
            <p:cNvSpPr/>
            <p:nvPr/>
          </p:nvSpPr>
          <p:spPr>
            <a:xfrm>
              <a:off x="0" y="0"/>
              <a:ext cx="5758400" cy="869600"/>
            </a:xfrm>
            <a:custGeom>
              <a:avLst/>
              <a:gdLst/>
              <a:ahLst/>
              <a:cxnLst/>
              <a:rect l="l" t="t" r="r" b="b"/>
              <a:pathLst>
                <a:path w="5758400" h="869600">
                  <a:moveTo>
                    <a:pt x="0" y="0"/>
                  </a:moveTo>
                  <a:lnTo>
                    <a:pt x="5758400" y="0"/>
                  </a:lnTo>
                  <a:lnTo>
                    <a:pt x="5758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23825"/>
              <a:ext cx="57584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Intro</a:t>
              </a:r>
            </a:p>
          </p:txBody>
        </p:sp>
      </p:grpSp>
      <p:grpSp>
        <p:nvGrpSpPr>
          <p:cNvPr id="8" name="Group 8"/>
          <p:cNvGrpSpPr/>
          <p:nvPr/>
        </p:nvGrpSpPr>
        <p:grpSpPr>
          <a:xfrm>
            <a:off x="560150" y="308035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57150"/>
              <a:ext cx="22140800" cy="6437950"/>
            </a:xfrm>
            <a:prstGeom prst="rect">
              <a:avLst/>
            </a:prstGeom>
          </p:spPr>
          <p:txBody>
            <a:bodyPr lIns="0" tIns="0" rIns="0" bIns="0" rtlCol="0" anchor="ctr"/>
            <a:lstStyle/>
            <a:p>
              <a:pPr algn="l">
                <a:lnSpc>
                  <a:spcPts val="3840"/>
                </a:lnSpc>
              </a:pPr>
              <a:r>
                <a:rPr lang="en-US" sz="3200">
                  <a:solidFill>
                    <a:srgbClr val="000000"/>
                  </a:solidFill>
                  <a:latin typeface="Calibri (MS)"/>
                  <a:ea typeface="Calibri (MS)"/>
                  <a:cs typeface="Calibri (MS)"/>
                  <a:sym typeface="Calibri (MS)"/>
                </a:rPr>
                <a:t>“ Compose is a tool for defining and running multi-container Docker applications…</a:t>
              </a:r>
            </a:p>
            <a:p>
              <a:pPr algn="l">
                <a:lnSpc>
                  <a:spcPts val="3840"/>
                </a:lnSpc>
              </a:pPr>
              <a:endParaRPr lang="en-US" sz="3200">
                <a:solidFill>
                  <a:srgbClr val="000000"/>
                </a:solidFill>
                <a:latin typeface="Calibri (MS)"/>
                <a:ea typeface="Calibri (MS)"/>
                <a:cs typeface="Calibri (MS)"/>
                <a:sym typeface="Calibri (MS)"/>
              </a:endParaRPr>
            </a:p>
            <a:p>
              <a:pPr algn="l">
                <a:lnSpc>
                  <a:spcPts val="3840"/>
                </a:lnSpc>
              </a:pPr>
              <a:r>
                <a:rPr lang="en-US" sz="3200">
                  <a:solidFill>
                    <a:srgbClr val="000000"/>
                  </a:solidFill>
                  <a:latin typeface="Calibri (MS)"/>
                  <a:ea typeface="Calibri (MS)"/>
                  <a:cs typeface="Calibri (MS)"/>
                  <a:sym typeface="Calibri (MS)"/>
                </a:rPr>
                <a:t>…. With Compose, you use a YAML file to configure your application’s services. Then, with a single command, you create and start all the services from your configuration.  “</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560150" y="1907750"/>
            <a:ext cx="7591800" cy="652200"/>
            <a:chOff x="0" y="0"/>
            <a:chExt cx="10122400" cy="869600"/>
          </a:xfrm>
        </p:grpSpPr>
        <p:sp>
          <p:nvSpPr>
            <p:cNvPr id="6" name="Freeform 6"/>
            <p:cNvSpPr/>
            <p:nvPr/>
          </p:nvSpPr>
          <p:spPr>
            <a:xfrm>
              <a:off x="0" y="0"/>
              <a:ext cx="10122400" cy="869600"/>
            </a:xfrm>
            <a:custGeom>
              <a:avLst/>
              <a:gdLst/>
              <a:ahLst/>
              <a:cxnLst/>
              <a:rect l="l" t="t" r="r" b="b"/>
              <a:pathLst>
                <a:path w="10122400" h="869600">
                  <a:moveTo>
                    <a:pt x="0" y="0"/>
                  </a:moveTo>
                  <a:lnTo>
                    <a:pt x="10122400" y="0"/>
                  </a:lnTo>
                  <a:lnTo>
                    <a:pt x="10122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23825"/>
              <a:ext cx="101224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When should we use it? </a:t>
              </a:r>
            </a:p>
          </p:txBody>
        </p:sp>
      </p:grpSp>
      <p:grpSp>
        <p:nvGrpSpPr>
          <p:cNvPr id="8" name="Group 8"/>
          <p:cNvGrpSpPr/>
          <p:nvPr/>
        </p:nvGrpSpPr>
        <p:grpSpPr>
          <a:xfrm>
            <a:off x="560150" y="308035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47625"/>
              <a:ext cx="22140800" cy="6428425"/>
            </a:xfrm>
            <a:prstGeom prst="rect">
              <a:avLst/>
            </a:prstGeom>
          </p:spPr>
          <p:txBody>
            <a:bodyPr lIns="0" tIns="0" rIns="0" bIns="0" rtlCol="0" anchor="ctr"/>
            <a:lstStyle/>
            <a:p>
              <a:pPr algn="l">
                <a:lnSpc>
                  <a:spcPts val="3359"/>
                </a:lnSpc>
              </a:pPr>
              <a:r>
                <a:rPr lang="en-US" sz="2799" b="1">
                  <a:solidFill>
                    <a:srgbClr val="000000"/>
                  </a:solidFill>
                  <a:latin typeface="Calibri (MS) Bold"/>
                  <a:ea typeface="Calibri (MS) Bold"/>
                  <a:cs typeface="Calibri (MS) Bold"/>
                  <a:sym typeface="Calibri (MS) Bold"/>
                </a:rPr>
                <a:t>Development environment </a:t>
              </a:r>
            </a:p>
            <a:p>
              <a:pPr algn="l">
                <a:lnSpc>
                  <a:spcPts val="3359"/>
                </a:lnSpc>
              </a:pPr>
              <a:r>
                <a:rPr lang="en-US" sz="2799">
                  <a:solidFill>
                    <a:srgbClr val="000000"/>
                  </a:solidFill>
                  <a:latin typeface="Calibri (MS)"/>
                  <a:ea typeface="Calibri (MS)"/>
                  <a:cs typeface="Calibri (MS)"/>
                  <a:sym typeface="Calibri (MS)"/>
                </a:rPr>
                <a:t>When you’re developing software, the ability to run a full fledged application (role and all of its dependencies) in an isolated environment and interact with it is crucial. The Compose command line tool can be used to create the environment and interact with it.</a:t>
              </a:r>
            </a:p>
            <a:p>
              <a:pPr algn="l">
                <a:lnSpc>
                  <a:spcPts val="3359"/>
                </a:lnSpc>
              </a:pPr>
              <a:endParaRPr lang="en-US" sz="2799">
                <a:solidFill>
                  <a:srgbClr val="000000"/>
                </a:solidFill>
                <a:latin typeface="Calibri (MS)"/>
                <a:ea typeface="Calibri (MS)"/>
                <a:cs typeface="Calibri (MS)"/>
                <a:sym typeface="Calibri (MS)"/>
              </a:endParaRPr>
            </a:p>
            <a:p>
              <a:pPr algn="l">
                <a:lnSpc>
                  <a:spcPts val="3359"/>
                </a:lnSpc>
              </a:pPr>
              <a:r>
                <a:rPr lang="en-US" sz="2799">
                  <a:solidFill>
                    <a:srgbClr val="000000"/>
                  </a:solidFill>
                  <a:latin typeface="Calibri (MS)"/>
                  <a:ea typeface="Calibri (MS)"/>
                  <a:cs typeface="Calibri (MS)"/>
                  <a:sym typeface="Calibri (MS)"/>
                </a:rPr>
                <a:t>Using the Compose file - we can document and configure all of the application (role) depenendencies (DB, Queues, Caches, web services API and many other components) in one of multiple containers per component in a </a:t>
              </a:r>
              <a:r>
                <a:rPr lang="en-US" sz="2799" b="1">
                  <a:solidFill>
                    <a:srgbClr val="000000"/>
                  </a:solidFill>
                  <a:latin typeface="Calibri (MS) Bold"/>
                  <a:ea typeface="Calibri (MS) Bold"/>
                  <a:cs typeface="Calibri (MS) Bold"/>
                  <a:sym typeface="Calibri (MS) Bold"/>
                </a:rPr>
                <a:t>single command </a:t>
              </a:r>
              <a:r>
                <a:rPr lang="en-US" sz="2799">
                  <a:solidFill>
                    <a:srgbClr val="000000"/>
                  </a:solidFill>
                  <a:latin typeface="Calibri (MS)"/>
                  <a:ea typeface="Calibri (MS)"/>
                  <a:cs typeface="Calibri (MS)"/>
                  <a:sym typeface="Calibri (MS)"/>
                </a:rPr>
                <a:t>(docker-compose up) </a:t>
              </a:r>
            </a:p>
            <a:p>
              <a:pPr algn="l">
                <a:lnSpc>
                  <a:spcPts val="3359"/>
                </a:lnSpc>
              </a:pPr>
              <a:endParaRPr lang="en-US" sz="2799">
                <a:solidFill>
                  <a:srgbClr val="000000"/>
                </a:solidFill>
                <a:latin typeface="Calibri (MS)"/>
                <a:ea typeface="Calibri (MS)"/>
                <a:cs typeface="Calibri (MS)"/>
                <a:sym typeface="Calibri (MS)"/>
              </a:endParaRPr>
            </a:p>
            <a:p>
              <a:pPr algn="l">
                <a:lnSpc>
                  <a:spcPts val="3359"/>
                </a:lnSpc>
              </a:pPr>
              <a:r>
                <a:rPr lang="en-US" sz="2799">
                  <a:solidFill>
                    <a:srgbClr val="000000"/>
                  </a:solidFill>
                  <a:latin typeface="Calibri (MS)"/>
                  <a:ea typeface="Calibri (MS)"/>
                  <a:cs typeface="Calibri (MS)"/>
                  <a:sym typeface="Calibri (MS)"/>
                </a:rPr>
                <a:t>Compose can provide a convenient way for developers to focus on developing and not on requesting servers or waiting for IT to provide VM’s , EC2’s or physical servers to develop on top.</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560150" y="2511750"/>
            <a:ext cx="7591800" cy="652200"/>
            <a:chOff x="0" y="0"/>
            <a:chExt cx="10122400" cy="869600"/>
          </a:xfrm>
        </p:grpSpPr>
        <p:sp>
          <p:nvSpPr>
            <p:cNvPr id="6" name="Freeform 6"/>
            <p:cNvSpPr/>
            <p:nvPr/>
          </p:nvSpPr>
          <p:spPr>
            <a:xfrm>
              <a:off x="0" y="0"/>
              <a:ext cx="10122400" cy="869600"/>
            </a:xfrm>
            <a:custGeom>
              <a:avLst/>
              <a:gdLst/>
              <a:ahLst/>
              <a:cxnLst/>
              <a:rect l="l" t="t" r="r" b="b"/>
              <a:pathLst>
                <a:path w="10122400" h="869600">
                  <a:moveTo>
                    <a:pt x="0" y="0"/>
                  </a:moveTo>
                  <a:lnTo>
                    <a:pt x="10122400" y="0"/>
                  </a:lnTo>
                  <a:lnTo>
                    <a:pt x="10122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23825"/>
              <a:ext cx="101224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When should we use it? </a:t>
              </a:r>
            </a:p>
          </p:txBody>
        </p:sp>
      </p:grpSp>
      <p:grpSp>
        <p:nvGrpSpPr>
          <p:cNvPr id="8" name="Group 8"/>
          <p:cNvGrpSpPr/>
          <p:nvPr/>
        </p:nvGrpSpPr>
        <p:grpSpPr>
          <a:xfrm>
            <a:off x="560150" y="308035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57150"/>
              <a:ext cx="22140800" cy="6437950"/>
            </a:xfrm>
            <a:prstGeom prst="rect">
              <a:avLst/>
            </a:prstGeom>
          </p:spPr>
          <p:txBody>
            <a:bodyPr lIns="0" tIns="0" rIns="0" bIns="0" rtlCol="0" anchor="ctr"/>
            <a:lstStyle/>
            <a:p>
              <a:pPr algn="l">
                <a:lnSpc>
                  <a:spcPts val="3840"/>
                </a:lnSpc>
              </a:pPr>
              <a:r>
                <a:rPr lang="en-US" sz="3200" b="1">
                  <a:solidFill>
                    <a:srgbClr val="000000"/>
                  </a:solidFill>
                  <a:latin typeface="Calibri (MS) Bold"/>
                  <a:ea typeface="Calibri (MS) Bold"/>
                  <a:cs typeface="Calibri (MS) Bold"/>
                  <a:sym typeface="Calibri (MS) Bold"/>
                </a:rPr>
                <a:t>Automated Tests environment (as part of a ci/cd or standalone)</a:t>
              </a:r>
            </a:p>
            <a:p>
              <a:pPr algn="l">
                <a:lnSpc>
                  <a:spcPts val="3840"/>
                </a:lnSpc>
              </a:pPr>
              <a:r>
                <a:rPr lang="en-US" sz="3200">
                  <a:solidFill>
                    <a:srgbClr val="000000"/>
                  </a:solidFill>
                  <a:latin typeface="Calibri (MS)"/>
                  <a:ea typeface="Calibri (MS)"/>
                  <a:cs typeface="Calibri (MS)"/>
                  <a:sym typeface="Calibri (MS)"/>
                </a:rPr>
                <a:t>With compose we can run end-to-end testing that requires a full environment for it to run.</a:t>
              </a:r>
            </a:p>
            <a:p>
              <a:pPr algn="l">
                <a:lnSpc>
                  <a:spcPts val="3840"/>
                </a:lnSpc>
              </a:pPr>
              <a:r>
                <a:rPr lang="en-US" sz="3200">
                  <a:solidFill>
                    <a:srgbClr val="000000"/>
                  </a:solidFill>
                  <a:latin typeface="Calibri (MS)"/>
                  <a:ea typeface="Calibri (MS)"/>
                  <a:cs typeface="Calibri (MS)"/>
                  <a:sym typeface="Calibri (MS)"/>
                </a:rPr>
                <a:t>Compose provides a convenient way to create , destroy an isolated testing environments for our test suite.</a:t>
              </a:r>
            </a:p>
            <a:p>
              <a:pPr algn="l">
                <a:lnSpc>
                  <a:spcPts val="3840"/>
                </a:lnSpc>
              </a:pPr>
              <a:endParaRPr lang="en-US" sz="3200">
                <a:solidFill>
                  <a:srgbClr val="000000"/>
                </a:solidFill>
                <a:latin typeface="Calibri (MS)"/>
                <a:ea typeface="Calibri (MS)"/>
                <a:cs typeface="Calibri (MS)"/>
                <a:sym typeface="Calibri (MS)"/>
              </a:endParaRPr>
            </a:p>
            <a:p>
              <a:pPr algn="l">
                <a:lnSpc>
                  <a:spcPts val="3840"/>
                </a:lnSpc>
              </a:pPr>
              <a:r>
                <a:rPr lang="en-US" sz="3200">
                  <a:solidFill>
                    <a:srgbClr val="000000"/>
                  </a:solidFill>
                  <a:latin typeface="Calibri (MS)"/>
                  <a:ea typeface="Calibri (MS)"/>
                  <a:cs typeface="Calibri (MS)"/>
                  <a:sym typeface="Calibri (MS)"/>
                </a:rPr>
                <a:t>Vision this:</a:t>
              </a:r>
            </a:p>
            <a:p>
              <a:pPr algn="l">
                <a:lnSpc>
                  <a:spcPts val="3840"/>
                </a:lnSpc>
              </a:pPr>
              <a:endParaRPr lang="en-US" sz="3200">
                <a:solidFill>
                  <a:srgbClr val="000000"/>
                </a:solidFill>
                <a:latin typeface="Calibri (MS)"/>
                <a:ea typeface="Calibri (MS)"/>
                <a:cs typeface="Calibri (MS)"/>
                <a:sym typeface="Calibri (MS)"/>
              </a:endParaRPr>
            </a:p>
          </p:txBody>
        </p:sp>
      </p:grpSp>
      <p:grpSp>
        <p:nvGrpSpPr>
          <p:cNvPr id="11" name="Group 11"/>
          <p:cNvGrpSpPr/>
          <p:nvPr/>
        </p:nvGrpSpPr>
        <p:grpSpPr>
          <a:xfrm>
            <a:off x="790294" y="7227306"/>
            <a:ext cx="4976650" cy="1811450"/>
            <a:chOff x="0" y="0"/>
            <a:chExt cx="6635533" cy="2415267"/>
          </a:xfrm>
        </p:grpSpPr>
        <p:sp>
          <p:nvSpPr>
            <p:cNvPr id="12" name="Freeform 12"/>
            <p:cNvSpPr/>
            <p:nvPr/>
          </p:nvSpPr>
          <p:spPr>
            <a:xfrm>
              <a:off x="0" y="0"/>
              <a:ext cx="6635496" cy="2415286"/>
            </a:xfrm>
            <a:custGeom>
              <a:avLst/>
              <a:gdLst/>
              <a:ahLst/>
              <a:cxnLst/>
              <a:rect l="l" t="t" r="r" b="b"/>
              <a:pathLst>
                <a:path w="6635496" h="2415286">
                  <a:moveTo>
                    <a:pt x="0" y="0"/>
                  </a:moveTo>
                  <a:lnTo>
                    <a:pt x="6635496" y="0"/>
                  </a:lnTo>
                  <a:lnTo>
                    <a:pt x="6635496" y="2415286"/>
                  </a:lnTo>
                  <a:lnTo>
                    <a:pt x="0" y="2415286"/>
                  </a:lnTo>
                  <a:lnTo>
                    <a:pt x="0" y="0"/>
                  </a:lnTo>
                  <a:close/>
                </a:path>
              </a:pathLst>
            </a:custGeom>
            <a:blipFill>
              <a:blip r:embed="rId2"/>
              <a:stretch>
                <a:fillRect l="-8560"/>
              </a:stretch>
            </a:blipFill>
          </p:spPr>
          <p:txBody>
            <a:bodyPr/>
            <a:lstStyle/>
            <a:p>
              <a:endParaRPr lang="en-IL"/>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8900" y="4207900"/>
            <a:ext cx="7310200" cy="3736350"/>
            <a:chOff x="0" y="0"/>
            <a:chExt cx="9746933" cy="4981800"/>
          </a:xfrm>
        </p:grpSpPr>
        <p:sp>
          <p:nvSpPr>
            <p:cNvPr id="3" name="Freeform 3" descr="Image result for docker compose"/>
            <p:cNvSpPr/>
            <p:nvPr/>
          </p:nvSpPr>
          <p:spPr>
            <a:xfrm>
              <a:off x="0" y="0"/>
              <a:ext cx="9746996" cy="4981829"/>
            </a:xfrm>
            <a:custGeom>
              <a:avLst/>
              <a:gdLst/>
              <a:ahLst/>
              <a:cxnLst/>
              <a:rect l="l" t="t" r="r" b="b"/>
              <a:pathLst>
                <a:path w="9746996" h="4981829">
                  <a:moveTo>
                    <a:pt x="0" y="0"/>
                  </a:moveTo>
                  <a:lnTo>
                    <a:pt x="9746996" y="0"/>
                  </a:lnTo>
                  <a:lnTo>
                    <a:pt x="9746996" y="4981829"/>
                  </a:lnTo>
                  <a:lnTo>
                    <a:pt x="0" y="4981829"/>
                  </a:lnTo>
                  <a:lnTo>
                    <a:pt x="0" y="0"/>
                  </a:lnTo>
                  <a:close/>
                </a:path>
              </a:pathLst>
            </a:custGeom>
            <a:blipFill>
              <a:blip r:embed="rId2"/>
              <a:stretch>
                <a:fillRect r="-305"/>
              </a:stretch>
            </a:blipFill>
          </p:spPr>
          <p:txBody>
            <a:bodyPr/>
            <a:lstStyle/>
            <a:p>
              <a:endParaRPr lang="en-IL"/>
            </a:p>
          </p:txBody>
        </p:sp>
      </p:grpSp>
      <p:grpSp>
        <p:nvGrpSpPr>
          <p:cNvPr id="4" name="Group 4"/>
          <p:cNvGrpSpPr/>
          <p:nvPr/>
        </p:nvGrpSpPr>
        <p:grpSpPr>
          <a:xfrm>
            <a:off x="3242700" y="2486800"/>
            <a:ext cx="11802600" cy="652200"/>
            <a:chOff x="0" y="0"/>
            <a:chExt cx="15736800" cy="869600"/>
          </a:xfrm>
        </p:grpSpPr>
        <p:sp>
          <p:nvSpPr>
            <p:cNvPr id="5" name="Freeform 5"/>
            <p:cNvSpPr/>
            <p:nvPr/>
          </p:nvSpPr>
          <p:spPr>
            <a:xfrm>
              <a:off x="0" y="0"/>
              <a:ext cx="15736801" cy="869600"/>
            </a:xfrm>
            <a:custGeom>
              <a:avLst/>
              <a:gdLst/>
              <a:ahLst/>
              <a:cxnLst/>
              <a:rect l="l" t="t" r="r" b="b"/>
              <a:pathLst>
                <a:path w="15736801" h="869600">
                  <a:moveTo>
                    <a:pt x="0" y="0"/>
                  </a:moveTo>
                  <a:lnTo>
                    <a:pt x="15736801" y="0"/>
                  </a:lnTo>
                  <a:lnTo>
                    <a:pt x="15736801" y="869600"/>
                  </a:lnTo>
                  <a:lnTo>
                    <a:pt x="0" y="869600"/>
                  </a:lnTo>
                  <a:close/>
                </a:path>
              </a:pathLst>
            </a:custGeom>
            <a:solidFill>
              <a:srgbClr val="000000">
                <a:alpha val="0"/>
              </a:srgbClr>
            </a:solidFill>
          </p:spPr>
          <p:txBody>
            <a:bodyPr/>
            <a:lstStyle/>
            <a:p>
              <a:endParaRPr lang="en-IL"/>
            </a:p>
          </p:txBody>
        </p:sp>
        <p:sp>
          <p:nvSpPr>
            <p:cNvPr id="6" name="TextBox 6"/>
            <p:cNvSpPr txBox="1"/>
            <p:nvPr/>
          </p:nvSpPr>
          <p:spPr>
            <a:xfrm>
              <a:off x="0" y="-133350"/>
              <a:ext cx="157368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Docker compose manges our application lifecycle</a:t>
              </a:r>
            </a:p>
          </p:txBody>
        </p:sp>
      </p:grpSp>
      <p:grpSp>
        <p:nvGrpSpPr>
          <p:cNvPr id="7" name="Group 7"/>
          <p:cNvGrpSpPr/>
          <p:nvPr/>
        </p:nvGrpSpPr>
        <p:grpSpPr>
          <a:xfrm>
            <a:off x="323650" y="216150"/>
            <a:ext cx="14173200" cy="1171200"/>
            <a:chOff x="0" y="0"/>
            <a:chExt cx="18897600" cy="1561600"/>
          </a:xfrm>
        </p:grpSpPr>
        <p:sp>
          <p:nvSpPr>
            <p:cNvPr id="8" name="Freeform 8"/>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9" name="TextBox 9"/>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1850" y="4819150"/>
            <a:ext cx="4288000" cy="2191650"/>
            <a:chOff x="0" y="0"/>
            <a:chExt cx="5717333" cy="2922200"/>
          </a:xfrm>
        </p:grpSpPr>
        <p:sp>
          <p:nvSpPr>
            <p:cNvPr id="3" name="Freeform 3" descr="Image result for docker compose"/>
            <p:cNvSpPr/>
            <p:nvPr/>
          </p:nvSpPr>
          <p:spPr>
            <a:xfrm>
              <a:off x="0" y="0"/>
              <a:ext cx="5717286" cy="2922143"/>
            </a:xfrm>
            <a:custGeom>
              <a:avLst/>
              <a:gdLst/>
              <a:ahLst/>
              <a:cxnLst/>
              <a:rect l="l" t="t" r="r" b="b"/>
              <a:pathLst>
                <a:path w="5717286" h="2922143">
                  <a:moveTo>
                    <a:pt x="0" y="0"/>
                  </a:moveTo>
                  <a:lnTo>
                    <a:pt x="5717286" y="0"/>
                  </a:lnTo>
                  <a:lnTo>
                    <a:pt x="5717286" y="2922143"/>
                  </a:lnTo>
                  <a:lnTo>
                    <a:pt x="0" y="2922143"/>
                  </a:lnTo>
                  <a:lnTo>
                    <a:pt x="0" y="0"/>
                  </a:lnTo>
                  <a:close/>
                </a:path>
              </a:pathLst>
            </a:custGeom>
            <a:blipFill>
              <a:blip r:embed="rId2"/>
              <a:stretch>
                <a:fillRect r="-306" b="-1"/>
              </a:stretch>
            </a:blipFill>
          </p:spPr>
          <p:txBody>
            <a:bodyPr/>
            <a:lstStyle/>
            <a:p>
              <a:endParaRPr lang="en-IL"/>
            </a:p>
          </p:txBody>
        </p:sp>
      </p:grpSp>
      <p:grpSp>
        <p:nvGrpSpPr>
          <p:cNvPr id="4" name="Group 4"/>
          <p:cNvGrpSpPr/>
          <p:nvPr/>
        </p:nvGrpSpPr>
        <p:grpSpPr>
          <a:xfrm>
            <a:off x="3554550" y="2087600"/>
            <a:ext cx="11802600" cy="652200"/>
            <a:chOff x="0" y="0"/>
            <a:chExt cx="15736800" cy="869600"/>
          </a:xfrm>
        </p:grpSpPr>
        <p:sp>
          <p:nvSpPr>
            <p:cNvPr id="5" name="Freeform 5"/>
            <p:cNvSpPr/>
            <p:nvPr/>
          </p:nvSpPr>
          <p:spPr>
            <a:xfrm>
              <a:off x="0" y="0"/>
              <a:ext cx="15736801" cy="869600"/>
            </a:xfrm>
            <a:custGeom>
              <a:avLst/>
              <a:gdLst/>
              <a:ahLst/>
              <a:cxnLst/>
              <a:rect l="l" t="t" r="r" b="b"/>
              <a:pathLst>
                <a:path w="15736801" h="869600">
                  <a:moveTo>
                    <a:pt x="0" y="0"/>
                  </a:moveTo>
                  <a:lnTo>
                    <a:pt x="15736801" y="0"/>
                  </a:lnTo>
                  <a:lnTo>
                    <a:pt x="15736801" y="869600"/>
                  </a:lnTo>
                  <a:lnTo>
                    <a:pt x="0" y="869600"/>
                  </a:lnTo>
                  <a:close/>
                </a:path>
              </a:pathLst>
            </a:custGeom>
            <a:solidFill>
              <a:srgbClr val="000000">
                <a:alpha val="0"/>
              </a:srgbClr>
            </a:solidFill>
          </p:spPr>
          <p:txBody>
            <a:bodyPr/>
            <a:lstStyle/>
            <a:p>
              <a:endParaRPr lang="en-IL"/>
            </a:p>
          </p:txBody>
        </p:sp>
        <p:sp>
          <p:nvSpPr>
            <p:cNvPr id="6" name="TextBox 6"/>
            <p:cNvSpPr txBox="1"/>
            <p:nvPr/>
          </p:nvSpPr>
          <p:spPr>
            <a:xfrm>
              <a:off x="0" y="-123825"/>
              <a:ext cx="157368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Docker compose manges our application lifecycle</a:t>
              </a:r>
            </a:p>
          </p:txBody>
        </p:sp>
      </p:grpSp>
      <p:sp>
        <p:nvSpPr>
          <p:cNvPr id="7" name="AutoShape 7"/>
          <p:cNvSpPr/>
          <p:nvPr/>
        </p:nvSpPr>
        <p:spPr>
          <a:xfrm rot="5444840">
            <a:off x="2198159" y="6518100"/>
            <a:ext cx="6244581" cy="0"/>
          </a:xfrm>
          <a:prstGeom prst="line">
            <a:avLst/>
          </a:prstGeom>
          <a:ln w="9525" cap="rnd">
            <a:solidFill>
              <a:srgbClr val="44546A"/>
            </a:solidFill>
            <a:prstDash val="solid"/>
            <a:headEnd type="none" w="sm" len="sm"/>
            <a:tailEnd type="none" w="sm" len="sm"/>
          </a:ln>
        </p:spPr>
        <p:txBody>
          <a:bodyPr/>
          <a:lstStyle/>
          <a:p>
            <a:endParaRPr lang="en-IL"/>
          </a:p>
        </p:txBody>
      </p:sp>
      <p:grpSp>
        <p:nvGrpSpPr>
          <p:cNvPr id="8" name="Group 8"/>
          <p:cNvGrpSpPr/>
          <p:nvPr/>
        </p:nvGrpSpPr>
        <p:grpSpPr>
          <a:xfrm>
            <a:off x="323650" y="216150"/>
            <a:ext cx="14173200" cy="1171200"/>
            <a:chOff x="0" y="0"/>
            <a:chExt cx="18897600" cy="1561600"/>
          </a:xfrm>
        </p:grpSpPr>
        <p:sp>
          <p:nvSpPr>
            <p:cNvPr id="9" name="Freeform 9"/>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10" name="TextBox 10"/>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11" name="Group 11"/>
          <p:cNvGrpSpPr/>
          <p:nvPr/>
        </p:nvGrpSpPr>
        <p:grpSpPr>
          <a:xfrm>
            <a:off x="5905250" y="3939250"/>
            <a:ext cx="11802600" cy="5005200"/>
            <a:chOff x="0" y="0"/>
            <a:chExt cx="15736800" cy="6673600"/>
          </a:xfrm>
        </p:grpSpPr>
        <p:sp>
          <p:nvSpPr>
            <p:cNvPr id="12" name="Freeform 12"/>
            <p:cNvSpPr/>
            <p:nvPr/>
          </p:nvSpPr>
          <p:spPr>
            <a:xfrm>
              <a:off x="0" y="0"/>
              <a:ext cx="15736801" cy="6673600"/>
            </a:xfrm>
            <a:custGeom>
              <a:avLst/>
              <a:gdLst/>
              <a:ahLst/>
              <a:cxnLst/>
              <a:rect l="l" t="t" r="r" b="b"/>
              <a:pathLst>
                <a:path w="15736801" h="6673600">
                  <a:moveTo>
                    <a:pt x="0" y="0"/>
                  </a:moveTo>
                  <a:lnTo>
                    <a:pt x="15736801" y="0"/>
                  </a:lnTo>
                  <a:lnTo>
                    <a:pt x="15736801" y="6673600"/>
                  </a:lnTo>
                  <a:lnTo>
                    <a:pt x="0" y="6673600"/>
                  </a:lnTo>
                  <a:close/>
                </a:path>
              </a:pathLst>
            </a:custGeom>
            <a:solidFill>
              <a:srgbClr val="000000">
                <a:alpha val="0"/>
              </a:srgbClr>
            </a:solidFill>
          </p:spPr>
          <p:txBody>
            <a:bodyPr/>
            <a:lstStyle/>
            <a:p>
              <a:endParaRPr lang="en-IL"/>
            </a:p>
          </p:txBody>
        </p:sp>
        <p:sp>
          <p:nvSpPr>
            <p:cNvPr id="13" name="TextBox 13"/>
            <p:cNvSpPr txBox="1"/>
            <p:nvPr/>
          </p:nvSpPr>
          <p:spPr>
            <a:xfrm>
              <a:off x="0" y="-114300"/>
              <a:ext cx="15736800" cy="6787900"/>
            </a:xfrm>
            <a:prstGeom prst="rect">
              <a:avLst/>
            </a:prstGeom>
          </p:spPr>
          <p:txBody>
            <a:bodyPr lIns="0" tIns="0" rIns="0" bIns="0" rtlCol="0" anchor="ctr"/>
            <a:lstStyle/>
            <a:p>
              <a:pPr marL="990600" lvl="1" indent="-495300" algn="l">
                <a:lnSpc>
                  <a:spcPts val="4140"/>
                </a:lnSpc>
                <a:buFont typeface="Arial"/>
                <a:buChar char="•"/>
              </a:pPr>
              <a:r>
                <a:rPr lang="en-US" sz="3000" b="1">
                  <a:solidFill>
                    <a:srgbClr val="254356"/>
                  </a:solidFill>
                  <a:latin typeface="Calibri (MS) Bold"/>
                  <a:ea typeface="Calibri (MS) Bold"/>
                  <a:cs typeface="Calibri (MS) Bold"/>
                  <a:sym typeface="Calibri (MS) Bold"/>
                </a:rPr>
                <a:t>Start, stop , rebuild of our services</a:t>
              </a:r>
            </a:p>
            <a:p>
              <a:pPr marL="990600" lvl="1" indent="-495300" algn="l">
                <a:lnSpc>
                  <a:spcPts val="4140"/>
                </a:lnSpc>
                <a:buFont typeface="Arial"/>
                <a:buChar char="•"/>
              </a:pPr>
              <a:r>
                <a:rPr lang="en-US" sz="3000" b="1">
                  <a:solidFill>
                    <a:srgbClr val="254356"/>
                  </a:solidFill>
                  <a:latin typeface="Calibri (MS) Bold"/>
                  <a:ea typeface="Calibri (MS) Bold"/>
                  <a:cs typeface="Calibri (MS) Bold"/>
                  <a:sym typeface="Calibri (MS) Bold"/>
                </a:rPr>
                <a:t>View status of our running services</a:t>
              </a:r>
            </a:p>
            <a:p>
              <a:pPr marL="990600" lvl="1" indent="-495300" algn="l">
                <a:lnSpc>
                  <a:spcPts val="4140"/>
                </a:lnSpc>
                <a:buFont typeface="Arial"/>
                <a:buChar char="•"/>
              </a:pPr>
              <a:r>
                <a:rPr lang="en-US" sz="3000" b="1">
                  <a:solidFill>
                    <a:srgbClr val="254356"/>
                  </a:solidFill>
                  <a:latin typeface="Calibri (MS) Bold"/>
                  <a:ea typeface="Calibri (MS) Bold"/>
                  <a:cs typeface="Calibri (MS) Bold"/>
                  <a:sym typeface="Calibri (MS) Bold"/>
                </a:rPr>
                <a:t>Stream the log output of running services</a:t>
              </a:r>
            </a:p>
            <a:p>
              <a:pPr marL="990600" lvl="1" indent="-495300" algn="l">
                <a:lnSpc>
                  <a:spcPts val="4140"/>
                </a:lnSpc>
                <a:buFont typeface="Arial"/>
                <a:buChar char="•"/>
              </a:pPr>
              <a:r>
                <a:rPr lang="en-US" sz="3000" b="1">
                  <a:solidFill>
                    <a:srgbClr val="254356"/>
                  </a:solidFill>
                  <a:latin typeface="Calibri (MS) Bold"/>
                  <a:ea typeface="Calibri (MS) Bold"/>
                  <a:cs typeface="Calibri (MS) Bold"/>
                  <a:sym typeface="Calibri (MS) Bold"/>
                </a:rPr>
                <a:t>Run a one-off command on a service</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2300" y="1925450"/>
            <a:ext cx="8483400" cy="652200"/>
            <a:chOff x="0" y="0"/>
            <a:chExt cx="11311200" cy="869600"/>
          </a:xfrm>
        </p:grpSpPr>
        <p:sp>
          <p:nvSpPr>
            <p:cNvPr id="3" name="Freeform 3"/>
            <p:cNvSpPr/>
            <p:nvPr/>
          </p:nvSpPr>
          <p:spPr>
            <a:xfrm>
              <a:off x="0" y="0"/>
              <a:ext cx="11311200" cy="869600"/>
            </a:xfrm>
            <a:custGeom>
              <a:avLst/>
              <a:gdLst/>
              <a:ahLst/>
              <a:cxnLst/>
              <a:rect l="l" t="t" r="r" b="b"/>
              <a:pathLst>
                <a:path w="11311200" h="869600">
                  <a:moveTo>
                    <a:pt x="0" y="0"/>
                  </a:moveTo>
                  <a:lnTo>
                    <a:pt x="11311200" y="0"/>
                  </a:lnTo>
                  <a:lnTo>
                    <a:pt x="11311200" y="869600"/>
                  </a:lnTo>
                  <a:lnTo>
                    <a:pt x="0" y="869600"/>
                  </a:lnTo>
                  <a:close/>
                </a:path>
              </a:pathLst>
            </a:custGeom>
            <a:solidFill>
              <a:srgbClr val="000000">
                <a:alpha val="0"/>
              </a:srgbClr>
            </a:solidFill>
          </p:spPr>
          <p:txBody>
            <a:bodyPr/>
            <a:lstStyle/>
            <a:p>
              <a:endParaRPr lang="en-IL"/>
            </a:p>
          </p:txBody>
        </p:sp>
        <p:sp>
          <p:nvSpPr>
            <p:cNvPr id="4" name="TextBox 4"/>
            <p:cNvSpPr txBox="1"/>
            <p:nvPr/>
          </p:nvSpPr>
          <p:spPr>
            <a:xfrm>
              <a:off x="0" y="-133350"/>
              <a:ext cx="113112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Why do we need docker compose?</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8" name="Group 8"/>
          <p:cNvGrpSpPr/>
          <p:nvPr/>
        </p:nvGrpSpPr>
        <p:grpSpPr>
          <a:xfrm>
            <a:off x="304800" y="3738850"/>
            <a:ext cx="17678404" cy="5985216"/>
            <a:chOff x="0" y="0"/>
            <a:chExt cx="23571205" cy="7980288"/>
          </a:xfrm>
        </p:grpSpPr>
        <p:sp>
          <p:nvSpPr>
            <p:cNvPr id="9" name="Freeform 9"/>
            <p:cNvSpPr/>
            <p:nvPr/>
          </p:nvSpPr>
          <p:spPr>
            <a:xfrm>
              <a:off x="0" y="0"/>
              <a:ext cx="23571200" cy="7980299"/>
            </a:xfrm>
            <a:custGeom>
              <a:avLst/>
              <a:gdLst/>
              <a:ahLst/>
              <a:cxnLst/>
              <a:rect l="l" t="t" r="r" b="b"/>
              <a:pathLst>
                <a:path w="23571200" h="7980299">
                  <a:moveTo>
                    <a:pt x="0" y="0"/>
                  </a:moveTo>
                  <a:lnTo>
                    <a:pt x="23571200" y="0"/>
                  </a:lnTo>
                  <a:lnTo>
                    <a:pt x="23571200" y="7980299"/>
                  </a:lnTo>
                  <a:lnTo>
                    <a:pt x="0" y="7980299"/>
                  </a:lnTo>
                  <a:lnTo>
                    <a:pt x="0" y="0"/>
                  </a:lnTo>
                  <a:close/>
                </a:path>
              </a:pathLst>
            </a:custGeom>
            <a:blipFill>
              <a:blip r:embed="rId2"/>
              <a:stretch>
                <a:fillRect/>
              </a:stretch>
            </a:blipFill>
          </p:spPr>
          <p:txBody>
            <a:bodyPr/>
            <a:lstStyle/>
            <a:p>
              <a:endParaRPr lang="en-IL"/>
            </a:p>
          </p:txBody>
        </p:sp>
      </p:grpSp>
      <p:grpSp>
        <p:nvGrpSpPr>
          <p:cNvPr id="10" name="Group 10"/>
          <p:cNvGrpSpPr/>
          <p:nvPr/>
        </p:nvGrpSpPr>
        <p:grpSpPr>
          <a:xfrm>
            <a:off x="5628800" y="2528702"/>
            <a:ext cx="6930600" cy="652200"/>
            <a:chOff x="0" y="0"/>
            <a:chExt cx="9240800" cy="869600"/>
          </a:xfrm>
        </p:grpSpPr>
        <p:sp>
          <p:nvSpPr>
            <p:cNvPr id="11" name="Freeform 11"/>
            <p:cNvSpPr/>
            <p:nvPr/>
          </p:nvSpPr>
          <p:spPr>
            <a:xfrm>
              <a:off x="0" y="0"/>
              <a:ext cx="9240800" cy="869600"/>
            </a:xfrm>
            <a:custGeom>
              <a:avLst/>
              <a:gdLst/>
              <a:ahLst/>
              <a:cxnLst/>
              <a:rect l="l" t="t" r="r" b="b"/>
              <a:pathLst>
                <a:path w="9240800" h="869600">
                  <a:moveTo>
                    <a:pt x="0" y="0"/>
                  </a:moveTo>
                  <a:lnTo>
                    <a:pt x="9240800" y="0"/>
                  </a:lnTo>
                  <a:lnTo>
                    <a:pt x="9240800" y="869600"/>
                  </a:lnTo>
                  <a:lnTo>
                    <a:pt x="0" y="869600"/>
                  </a:lnTo>
                  <a:close/>
                </a:path>
              </a:pathLst>
            </a:custGeom>
            <a:solidFill>
              <a:srgbClr val="000000">
                <a:alpha val="0"/>
              </a:srgbClr>
            </a:solidFill>
          </p:spPr>
          <p:txBody>
            <a:bodyPr/>
            <a:lstStyle/>
            <a:p>
              <a:endParaRPr lang="en-IL"/>
            </a:p>
          </p:txBody>
        </p:sp>
        <p:sp>
          <p:nvSpPr>
            <p:cNvPr id="12" name="TextBox 12"/>
            <p:cNvSpPr txBox="1"/>
            <p:nvPr/>
          </p:nvSpPr>
          <p:spPr>
            <a:xfrm>
              <a:off x="0" y="-133350"/>
              <a:ext cx="9240800" cy="1002950"/>
            </a:xfrm>
            <a:prstGeom prst="rect">
              <a:avLst/>
            </a:prstGeom>
          </p:spPr>
          <p:txBody>
            <a:bodyPr lIns="0" tIns="0" rIns="0" bIns="0" rtlCol="0" anchor="ctr"/>
            <a:lstStyle/>
            <a:p>
              <a:pPr algn="l">
                <a:lnSpc>
                  <a:spcPts val="4967"/>
                </a:lnSpc>
              </a:pPr>
              <a:r>
                <a:rPr lang="en-US" sz="3600">
                  <a:solidFill>
                    <a:srgbClr val="254356"/>
                  </a:solidFill>
                  <a:latin typeface="Arial"/>
                  <a:ea typeface="Arial"/>
                  <a:cs typeface="Arial"/>
                  <a:sym typeface="Arial"/>
                </a:rPr>
                <a:t>Imagine managing this manually</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2300" y="2382650"/>
            <a:ext cx="8483400" cy="652200"/>
            <a:chOff x="0" y="0"/>
            <a:chExt cx="11311200" cy="869600"/>
          </a:xfrm>
        </p:grpSpPr>
        <p:sp>
          <p:nvSpPr>
            <p:cNvPr id="3" name="Freeform 3"/>
            <p:cNvSpPr/>
            <p:nvPr/>
          </p:nvSpPr>
          <p:spPr>
            <a:xfrm>
              <a:off x="0" y="0"/>
              <a:ext cx="11311200" cy="869600"/>
            </a:xfrm>
            <a:custGeom>
              <a:avLst/>
              <a:gdLst/>
              <a:ahLst/>
              <a:cxnLst/>
              <a:rect l="l" t="t" r="r" b="b"/>
              <a:pathLst>
                <a:path w="11311200" h="869600">
                  <a:moveTo>
                    <a:pt x="0" y="0"/>
                  </a:moveTo>
                  <a:lnTo>
                    <a:pt x="11311200" y="0"/>
                  </a:lnTo>
                  <a:lnTo>
                    <a:pt x="11311200" y="869600"/>
                  </a:lnTo>
                  <a:lnTo>
                    <a:pt x="0" y="869600"/>
                  </a:lnTo>
                  <a:close/>
                </a:path>
              </a:pathLst>
            </a:custGeom>
            <a:solidFill>
              <a:srgbClr val="000000">
                <a:alpha val="0"/>
              </a:srgbClr>
            </a:solidFill>
          </p:spPr>
          <p:txBody>
            <a:bodyPr/>
            <a:lstStyle/>
            <a:p>
              <a:endParaRPr lang="en-IL"/>
            </a:p>
          </p:txBody>
        </p:sp>
        <p:sp>
          <p:nvSpPr>
            <p:cNvPr id="4" name="TextBox 4"/>
            <p:cNvSpPr txBox="1"/>
            <p:nvPr/>
          </p:nvSpPr>
          <p:spPr>
            <a:xfrm>
              <a:off x="0" y="-123825"/>
              <a:ext cx="113112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Why do we need docker compose?</a:t>
              </a:r>
            </a:p>
          </p:txBody>
        </p:sp>
      </p:grpSp>
      <p:grpSp>
        <p:nvGrpSpPr>
          <p:cNvPr id="5" name="Group 5"/>
          <p:cNvGrpSpPr/>
          <p:nvPr/>
        </p:nvGrpSpPr>
        <p:grpSpPr>
          <a:xfrm>
            <a:off x="323650" y="216150"/>
            <a:ext cx="14173200" cy="1171200"/>
            <a:chOff x="0" y="0"/>
            <a:chExt cx="18897600" cy="1561600"/>
          </a:xfrm>
        </p:grpSpPr>
        <p:sp>
          <p:nvSpPr>
            <p:cNvPr id="6" name="Freeform 6"/>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7" name="TextBox 7"/>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8" name="Group 8"/>
          <p:cNvGrpSpPr/>
          <p:nvPr/>
        </p:nvGrpSpPr>
        <p:grpSpPr>
          <a:xfrm>
            <a:off x="560150" y="353755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95250"/>
              <a:ext cx="22140800" cy="6476050"/>
            </a:xfrm>
            <a:prstGeom prst="rect">
              <a:avLst/>
            </a:prstGeom>
          </p:spPr>
          <p:txBody>
            <a:bodyPr lIns="0" tIns="0" rIns="0" bIns="0" rtlCol="0" anchor="ctr"/>
            <a:lstStyle/>
            <a:p>
              <a:pPr algn="l">
                <a:lnSpc>
                  <a:spcPts val="3863"/>
                </a:lnSpc>
              </a:pPr>
              <a:r>
                <a:rPr lang="en-US" sz="2799" b="1">
                  <a:solidFill>
                    <a:srgbClr val="000000"/>
                  </a:solidFill>
                  <a:latin typeface="Calibri (MS) Bold"/>
                  <a:ea typeface="Calibri (MS) Bold"/>
                  <a:cs typeface="Calibri (MS) Bold"/>
                  <a:sym typeface="Calibri (MS) Bold"/>
                </a:rPr>
                <a:t>Using docker-compose.yml we can define</a:t>
              </a:r>
            </a:p>
            <a:p>
              <a:pPr marL="955040" lvl="1" indent="-477520" algn="l">
                <a:lnSpc>
                  <a:spcPts val="3863"/>
                </a:lnSpc>
                <a:buFont typeface="Arial"/>
                <a:buChar char="•"/>
              </a:pPr>
              <a:r>
                <a:rPr lang="en-US" sz="2799">
                  <a:solidFill>
                    <a:srgbClr val="000000"/>
                  </a:solidFill>
                  <a:latin typeface="Calibri (MS)"/>
                  <a:ea typeface="Calibri (MS)"/>
                  <a:cs typeface="Calibri (MS)"/>
                  <a:sym typeface="Calibri (MS)"/>
                </a:rPr>
                <a:t>Networking</a:t>
              </a:r>
            </a:p>
            <a:p>
              <a:pPr marL="955040" lvl="1" indent="-477520" algn="l">
                <a:lnSpc>
                  <a:spcPts val="3863"/>
                </a:lnSpc>
                <a:buFont typeface="Arial"/>
                <a:buChar char="•"/>
              </a:pPr>
              <a:r>
                <a:rPr lang="en-US" sz="2799">
                  <a:solidFill>
                    <a:srgbClr val="000000"/>
                  </a:solidFill>
                  <a:latin typeface="Calibri (MS)"/>
                  <a:ea typeface="Calibri (MS)"/>
                  <a:cs typeface="Calibri (MS)"/>
                  <a:sym typeface="Calibri (MS)"/>
                </a:rPr>
                <a:t>Dependencies between services </a:t>
              </a:r>
            </a:p>
            <a:p>
              <a:pPr marL="955040" lvl="1" indent="-477520" algn="l">
                <a:lnSpc>
                  <a:spcPts val="3863"/>
                </a:lnSpc>
                <a:buFont typeface="Arial"/>
                <a:buChar char="•"/>
              </a:pPr>
              <a:r>
                <a:rPr lang="en-US" sz="2799">
                  <a:solidFill>
                    <a:srgbClr val="000000"/>
                  </a:solidFill>
                  <a:latin typeface="Calibri (MS)"/>
                  <a:ea typeface="Calibri (MS)"/>
                  <a:cs typeface="Calibri (MS)"/>
                  <a:sym typeface="Calibri (MS)"/>
                </a:rPr>
                <a:t>Environments</a:t>
              </a:r>
            </a:p>
            <a:p>
              <a:pPr marL="955040" lvl="1" indent="-477520" algn="l">
                <a:lnSpc>
                  <a:spcPts val="3863"/>
                </a:lnSpc>
                <a:buFont typeface="Arial"/>
                <a:buChar char="•"/>
              </a:pPr>
              <a:r>
                <a:rPr lang="en-US" sz="2799">
                  <a:solidFill>
                    <a:srgbClr val="000000"/>
                  </a:solidFill>
                  <a:latin typeface="Calibri (MS)"/>
                  <a:ea typeface="Calibri (MS)"/>
                  <a:cs typeface="Calibri (MS)"/>
                  <a:sym typeface="Calibri (MS)"/>
                </a:rPr>
                <a:t>What makes up a role and its components </a:t>
              </a:r>
            </a:p>
            <a:p>
              <a:pPr marL="955040" lvl="1" indent="-477520" algn="l">
                <a:lnSpc>
                  <a:spcPts val="3863"/>
                </a:lnSpc>
                <a:buFont typeface="Arial"/>
                <a:buChar char="•"/>
              </a:pPr>
              <a:r>
                <a:rPr lang="en-US" sz="2799">
                  <a:solidFill>
                    <a:srgbClr val="000000"/>
                  </a:solidFill>
                  <a:latin typeface="Calibri (MS)"/>
                  <a:ea typeface="Calibri (MS)"/>
                  <a:cs typeface="Calibri (MS)"/>
                  <a:sym typeface="Calibri (MS)"/>
                </a:rPr>
                <a:t>Manage each application services we got</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560150" y="2511750"/>
            <a:ext cx="7591800" cy="652200"/>
            <a:chOff x="0" y="0"/>
            <a:chExt cx="10122400" cy="869600"/>
          </a:xfrm>
        </p:grpSpPr>
        <p:sp>
          <p:nvSpPr>
            <p:cNvPr id="6" name="Freeform 6"/>
            <p:cNvSpPr/>
            <p:nvPr/>
          </p:nvSpPr>
          <p:spPr>
            <a:xfrm>
              <a:off x="0" y="0"/>
              <a:ext cx="10122400" cy="869600"/>
            </a:xfrm>
            <a:custGeom>
              <a:avLst/>
              <a:gdLst/>
              <a:ahLst/>
              <a:cxnLst/>
              <a:rect l="l" t="t" r="r" b="b"/>
              <a:pathLst>
                <a:path w="10122400" h="869600">
                  <a:moveTo>
                    <a:pt x="0" y="0"/>
                  </a:moveTo>
                  <a:lnTo>
                    <a:pt x="10122400" y="0"/>
                  </a:lnTo>
                  <a:lnTo>
                    <a:pt x="10122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33350"/>
              <a:ext cx="101224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Docker compose flow</a:t>
              </a:r>
            </a:p>
          </p:txBody>
        </p:sp>
      </p:grpSp>
      <p:grpSp>
        <p:nvGrpSpPr>
          <p:cNvPr id="8" name="Group 8"/>
          <p:cNvGrpSpPr/>
          <p:nvPr/>
        </p:nvGrpSpPr>
        <p:grpSpPr>
          <a:xfrm>
            <a:off x="1809750" y="4288350"/>
            <a:ext cx="2506500" cy="2457450"/>
            <a:chOff x="0" y="0"/>
            <a:chExt cx="3342000" cy="3276600"/>
          </a:xfrm>
        </p:grpSpPr>
        <p:sp>
          <p:nvSpPr>
            <p:cNvPr id="9" name="Freeform 9"/>
            <p:cNvSpPr/>
            <p:nvPr/>
          </p:nvSpPr>
          <p:spPr>
            <a:xfrm>
              <a:off x="0" y="0"/>
              <a:ext cx="3342005" cy="3276600"/>
            </a:xfrm>
            <a:custGeom>
              <a:avLst/>
              <a:gdLst/>
              <a:ahLst/>
              <a:cxnLst/>
              <a:rect l="l" t="t" r="r" b="b"/>
              <a:pathLst>
                <a:path w="3342005" h="3276600">
                  <a:moveTo>
                    <a:pt x="0" y="0"/>
                  </a:moveTo>
                  <a:lnTo>
                    <a:pt x="3342005" y="0"/>
                  </a:lnTo>
                  <a:lnTo>
                    <a:pt x="3342005" y="3276600"/>
                  </a:lnTo>
                  <a:lnTo>
                    <a:pt x="0" y="3276600"/>
                  </a:lnTo>
                  <a:lnTo>
                    <a:pt x="0" y="0"/>
                  </a:lnTo>
                  <a:close/>
                </a:path>
              </a:pathLst>
            </a:custGeom>
            <a:blipFill>
              <a:blip r:embed="rId2"/>
              <a:stretch>
                <a:fillRect r="-485217"/>
              </a:stretch>
            </a:blipFill>
          </p:spPr>
          <p:txBody>
            <a:bodyPr/>
            <a:lstStyle/>
            <a:p>
              <a:endParaRPr lang="en-IL"/>
            </a:p>
          </p:txBody>
        </p:sp>
      </p:grpSp>
      <p:grpSp>
        <p:nvGrpSpPr>
          <p:cNvPr id="10" name="Group 10"/>
          <p:cNvGrpSpPr/>
          <p:nvPr/>
        </p:nvGrpSpPr>
        <p:grpSpPr>
          <a:xfrm>
            <a:off x="1089500" y="6970650"/>
            <a:ext cx="3651000" cy="863400"/>
            <a:chOff x="0" y="0"/>
            <a:chExt cx="4868000" cy="1151200"/>
          </a:xfrm>
        </p:grpSpPr>
        <p:sp>
          <p:nvSpPr>
            <p:cNvPr id="11" name="Freeform 11"/>
            <p:cNvSpPr/>
            <p:nvPr/>
          </p:nvSpPr>
          <p:spPr>
            <a:xfrm>
              <a:off x="0" y="0"/>
              <a:ext cx="4868000" cy="1151200"/>
            </a:xfrm>
            <a:custGeom>
              <a:avLst/>
              <a:gdLst/>
              <a:ahLst/>
              <a:cxnLst/>
              <a:rect l="l" t="t" r="r" b="b"/>
              <a:pathLst>
                <a:path w="4868000" h="1151200">
                  <a:moveTo>
                    <a:pt x="0" y="0"/>
                  </a:moveTo>
                  <a:lnTo>
                    <a:pt x="4868000" y="0"/>
                  </a:lnTo>
                  <a:lnTo>
                    <a:pt x="4868000" y="1151200"/>
                  </a:lnTo>
                  <a:lnTo>
                    <a:pt x="0" y="1151200"/>
                  </a:lnTo>
                  <a:close/>
                </a:path>
              </a:pathLst>
            </a:custGeom>
            <a:solidFill>
              <a:srgbClr val="000000">
                <a:alpha val="0"/>
              </a:srgbClr>
            </a:solidFill>
          </p:spPr>
          <p:txBody>
            <a:bodyPr/>
            <a:lstStyle/>
            <a:p>
              <a:endParaRPr lang="en-IL"/>
            </a:p>
          </p:txBody>
        </p:sp>
        <p:sp>
          <p:nvSpPr>
            <p:cNvPr id="12" name="TextBox 12"/>
            <p:cNvSpPr txBox="1"/>
            <p:nvPr/>
          </p:nvSpPr>
          <p:spPr>
            <a:xfrm>
              <a:off x="0" y="-57150"/>
              <a:ext cx="4868000" cy="1208350"/>
            </a:xfrm>
            <a:prstGeom prst="rect">
              <a:avLst/>
            </a:prstGeom>
          </p:spPr>
          <p:txBody>
            <a:bodyPr lIns="0" tIns="0" rIns="0" bIns="0" rtlCol="0" anchor="ctr"/>
            <a:lstStyle/>
            <a:p>
              <a:pPr algn="ctr">
                <a:lnSpc>
                  <a:spcPts val="3359"/>
                </a:lnSpc>
              </a:pPr>
              <a:r>
                <a:rPr lang="en-US" sz="2799">
                  <a:solidFill>
                    <a:srgbClr val="254356"/>
                  </a:solidFill>
                  <a:latin typeface="Arial"/>
                  <a:ea typeface="Arial"/>
                  <a:cs typeface="Arial"/>
                  <a:sym typeface="Arial"/>
                </a:rPr>
                <a:t>Build Services</a:t>
              </a:r>
            </a:p>
            <a:p>
              <a:pPr algn="ctr">
                <a:lnSpc>
                  <a:spcPts val="3359"/>
                </a:lnSpc>
              </a:pPr>
              <a:r>
                <a:rPr lang="en-US" sz="2799">
                  <a:solidFill>
                    <a:srgbClr val="254356"/>
                  </a:solidFill>
                  <a:latin typeface="Arial"/>
                  <a:ea typeface="Arial"/>
                  <a:cs typeface="Arial"/>
                  <a:sym typeface="Arial"/>
                </a:rPr>
                <a:t>(dockerfiles)</a:t>
              </a:r>
            </a:p>
          </p:txBody>
        </p:sp>
      </p:grpSp>
      <p:grpSp>
        <p:nvGrpSpPr>
          <p:cNvPr id="13" name="Group 13"/>
          <p:cNvGrpSpPr/>
          <p:nvPr/>
        </p:nvGrpSpPr>
        <p:grpSpPr>
          <a:xfrm>
            <a:off x="2329398" y="8621250"/>
            <a:ext cx="1171200" cy="1171200"/>
            <a:chOff x="0" y="0"/>
            <a:chExt cx="1561600" cy="1561600"/>
          </a:xfrm>
        </p:grpSpPr>
        <p:sp>
          <p:nvSpPr>
            <p:cNvPr id="14" name="Freeform 14" descr="Related image"/>
            <p:cNvSpPr/>
            <p:nvPr/>
          </p:nvSpPr>
          <p:spPr>
            <a:xfrm>
              <a:off x="0" y="0"/>
              <a:ext cx="1561592" cy="1561592"/>
            </a:xfrm>
            <a:custGeom>
              <a:avLst/>
              <a:gdLst/>
              <a:ahLst/>
              <a:cxnLst/>
              <a:rect l="l" t="t" r="r" b="b"/>
              <a:pathLst>
                <a:path w="1561592" h="1561592">
                  <a:moveTo>
                    <a:pt x="0" y="0"/>
                  </a:moveTo>
                  <a:lnTo>
                    <a:pt x="1561592" y="0"/>
                  </a:lnTo>
                  <a:lnTo>
                    <a:pt x="1561592" y="1561592"/>
                  </a:lnTo>
                  <a:lnTo>
                    <a:pt x="0" y="1561592"/>
                  </a:lnTo>
                  <a:lnTo>
                    <a:pt x="0" y="0"/>
                  </a:lnTo>
                  <a:close/>
                </a:path>
              </a:pathLst>
            </a:custGeom>
            <a:blipFill>
              <a:blip r:embed="rId3"/>
              <a:stretch>
                <a:fillRect/>
              </a:stretch>
            </a:blipFill>
          </p:spPr>
          <p:txBody>
            <a:bodyPr/>
            <a:lstStyle/>
            <a:p>
              <a:endParaRPr lang="en-IL"/>
            </a:p>
          </p:txBody>
        </p:sp>
      </p:grpSp>
      <p:sp>
        <p:nvSpPr>
          <p:cNvPr id="15" name="AutoShape 15"/>
          <p:cNvSpPr/>
          <p:nvPr/>
        </p:nvSpPr>
        <p:spPr>
          <a:xfrm>
            <a:off x="2511762" y="8227650"/>
            <a:ext cx="806475" cy="9525"/>
          </a:xfrm>
          <a:prstGeom prst="line">
            <a:avLst/>
          </a:prstGeom>
          <a:ln w="9525" cap="rnd">
            <a:solidFill>
              <a:srgbClr val="44546A"/>
            </a:solidFill>
            <a:prstDash val="solid"/>
            <a:headEnd type="none" w="sm" len="sm"/>
            <a:tailEnd type="arrow" w="med" len="sm"/>
          </a:ln>
        </p:spPr>
        <p:txBody>
          <a:bodyPr/>
          <a:lstStyle/>
          <a:p>
            <a:endParaRPr lang="en-IL"/>
          </a:p>
        </p:txBody>
      </p:sp>
      <p:grpSp>
        <p:nvGrpSpPr>
          <p:cNvPr id="16" name="Group 16"/>
          <p:cNvGrpSpPr/>
          <p:nvPr/>
        </p:nvGrpSpPr>
        <p:grpSpPr>
          <a:xfrm>
            <a:off x="3363350" y="7969050"/>
            <a:ext cx="2961600" cy="652200"/>
            <a:chOff x="0" y="0"/>
            <a:chExt cx="3948800" cy="869600"/>
          </a:xfrm>
        </p:grpSpPr>
        <p:sp>
          <p:nvSpPr>
            <p:cNvPr id="17" name="Freeform 17"/>
            <p:cNvSpPr/>
            <p:nvPr/>
          </p:nvSpPr>
          <p:spPr>
            <a:xfrm>
              <a:off x="0" y="0"/>
              <a:ext cx="3948800" cy="869600"/>
            </a:xfrm>
            <a:custGeom>
              <a:avLst/>
              <a:gdLst/>
              <a:ahLst/>
              <a:cxnLst/>
              <a:rect l="l" t="t" r="r" b="b"/>
              <a:pathLst>
                <a:path w="3948800" h="869600">
                  <a:moveTo>
                    <a:pt x="0" y="0"/>
                  </a:moveTo>
                  <a:lnTo>
                    <a:pt x="3948800" y="0"/>
                  </a:lnTo>
                  <a:lnTo>
                    <a:pt x="3948800" y="869600"/>
                  </a:lnTo>
                  <a:lnTo>
                    <a:pt x="0" y="869600"/>
                  </a:lnTo>
                  <a:close/>
                </a:path>
              </a:pathLst>
            </a:custGeom>
            <a:solidFill>
              <a:srgbClr val="000000">
                <a:alpha val="0"/>
              </a:srgbClr>
            </a:solidFill>
          </p:spPr>
          <p:txBody>
            <a:bodyPr/>
            <a:lstStyle/>
            <a:p>
              <a:endParaRPr lang="en-IL"/>
            </a:p>
          </p:txBody>
        </p:sp>
        <p:sp>
          <p:nvSpPr>
            <p:cNvPr id="18" name="TextBox 18"/>
            <p:cNvSpPr txBox="1"/>
            <p:nvPr/>
          </p:nvSpPr>
          <p:spPr>
            <a:xfrm>
              <a:off x="0" y="-47625"/>
              <a:ext cx="3948800" cy="917225"/>
            </a:xfrm>
            <a:prstGeom prst="rect">
              <a:avLst/>
            </a:prstGeom>
          </p:spPr>
          <p:txBody>
            <a:bodyPr lIns="0" tIns="0" rIns="0" bIns="0" rtlCol="0" anchor="ctr"/>
            <a:lstStyle/>
            <a:p>
              <a:pPr algn="ctr">
                <a:lnSpc>
                  <a:spcPts val="2879"/>
                </a:lnSpc>
              </a:pPr>
              <a:r>
                <a:rPr lang="en-US" sz="2400">
                  <a:solidFill>
                    <a:srgbClr val="254356"/>
                  </a:solidFill>
                  <a:latin typeface="Arial"/>
                  <a:ea typeface="Arial"/>
                  <a:cs typeface="Arial"/>
                  <a:sym typeface="Arial"/>
                </a:rPr>
                <a:t>Generate images</a:t>
              </a:r>
            </a:p>
          </p:txBody>
        </p:sp>
      </p:grpSp>
      <p:grpSp>
        <p:nvGrpSpPr>
          <p:cNvPr id="19" name="Group 19"/>
          <p:cNvGrpSpPr/>
          <p:nvPr/>
        </p:nvGrpSpPr>
        <p:grpSpPr>
          <a:xfrm>
            <a:off x="8345600" y="4381050"/>
            <a:ext cx="2195602" cy="2457450"/>
            <a:chOff x="0" y="0"/>
            <a:chExt cx="2927469" cy="3276600"/>
          </a:xfrm>
        </p:grpSpPr>
        <p:sp>
          <p:nvSpPr>
            <p:cNvPr id="20" name="Freeform 20"/>
            <p:cNvSpPr/>
            <p:nvPr/>
          </p:nvSpPr>
          <p:spPr>
            <a:xfrm>
              <a:off x="0" y="0"/>
              <a:ext cx="2927477" cy="3276600"/>
            </a:xfrm>
            <a:custGeom>
              <a:avLst/>
              <a:gdLst/>
              <a:ahLst/>
              <a:cxnLst/>
              <a:rect l="l" t="t" r="r" b="b"/>
              <a:pathLst>
                <a:path w="2927477" h="3276600">
                  <a:moveTo>
                    <a:pt x="0" y="0"/>
                  </a:moveTo>
                  <a:lnTo>
                    <a:pt x="2927477" y="0"/>
                  </a:lnTo>
                  <a:lnTo>
                    <a:pt x="2927477" y="3276600"/>
                  </a:lnTo>
                  <a:lnTo>
                    <a:pt x="0" y="3276600"/>
                  </a:lnTo>
                  <a:lnTo>
                    <a:pt x="0" y="0"/>
                  </a:lnTo>
                  <a:close/>
                </a:path>
              </a:pathLst>
            </a:custGeom>
            <a:blipFill>
              <a:blip r:embed="rId2"/>
              <a:stretch>
                <a:fillRect l="-315041" r="-253042"/>
              </a:stretch>
            </a:blipFill>
          </p:spPr>
          <p:txBody>
            <a:bodyPr/>
            <a:lstStyle/>
            <a:p>
              <a:endParaRPr lang="en-IL"/>
            </a:p>
          </p:txBody>
        </p:sp>
      </p:grpSp>
      <p:grpSp>
        <p:nvGrpSpPr>
          <p:cNvPr id="21" name="Group 21"/>
          <p:cNvGrpSpPr/>
          <p:nvPr/>
        </p:nvGrpSpPr>
        <p:grpSpPr>
          <a:xfrm>
            <a:off x="13660276" y="4381050"/>
            <a:ext cx="2405048" cy="2457450"/>
            <a:chOff x="0" y="0"/>
            <a:chExt cx="3206731" cy="3276600"/>
          </a:xfrm>
        </p:grpSpPr>
        <p:sp>
          <p:nvSpPr>
            <p:cNvPr id="22" name="Freeform 22"/>
            <p:cNvSpPr/>
            <p:nvPr/>
          </p:nvSpPr>
          <p:spPr>
            <a:xfrm>
              <a:off x="0" y="0"/>
              <a:ext cx="3206750" cy="3276600"/>
            </a:xfrm>
            <a:custGeom>
              <a:avLst/>
              <a:gdLst/>
              <a:ahLst/>
              <a:cxnLst/>
              <a:rect l="l" t="t" r="r" b="b"/>
              <a:pathLst>
                <a:path w="3206750" h="3276600">
                  <a:moveTo>
                    <a:pt x="0" y="0"/>
                  </a:moveTo>
                  <a:lnTo>
                    <a:pt x="3206750" y="0"/>
                  </a:lnTo>
                  <a:lnTo>
                    <a:pt x="3206750" y="3276600"/>
                  </a:lnTo>
                  <a:lnTo>
                    <a:pt x="0" y="3276600"/>
                  </a:lnTo>
                  <a:lnTo>
                    <a:pt x="0" y="0"/>
                  </a:lnTo>
                  <a:close/>
                </a:path>
              </a:pathLst>
            </a:custGeom>
            <a:blipFill>
              <a:blip r:embed="rId2"/>
              <a:stretch>
                <a:fillRect l="-509901"/>
              </a:stretch>
            </a:blipFill>
          </p:spPr>
          <p:txBody>
            <a:bodyPr/>
            <a:lstStyle/>
            <a:p>
              <a:endParaRPr lang="en-IL"/>
            </a:p>
          </p:txBody>
        </p:sp>
      </p:grpSp>
      <p:grpSp>
        <p:nvGrpSpPr>
          <p:cNvPr id="23" name="Group 23"/>
          <p:cNvGrpSpPr/>
          <p:nvPr/>
        </p:nvGrpSpPr>
        <p:grpSpPr>
          <a:xfrm>
            <a:off x="7617900" y="6913700"/>
            <a:ext cx="3651000" cy="863400"/>
            <a:chOff x="0" y="0"/>
            <a:chExt cx="4868000" cy="1151200"/>
          </a:xfrm>
        </p:grpSpPr>
        <p:sp>
          <p:nvSpPr>
            <p:cNvPr id="24" name="Freeform 24"/>
            <p:cNvSpPr/>
            <p:nvPr/>
          </p:nvSpPr>
          <p:spPr>
            <a:xfrm>
              <a:off x="0" y="0"/>
              <a:ext cx="4868000" cy="1151200"/>
            </a:xfrm>
            <a:custGeom>
              <a:avLst/>
              <a:gdLst/>
              <a:ahLst/>
              <a:cxnLst/>
              <a:rect l="l" t="t" r="r" b="b"/>
              <a:pathLst>
                <a:path w="4868000" h="1151200">
                  <a:moveTo>
                    <a:pt x="0" y="0"/>
                  </a:moveTo>
                  <a:lnTo>
                    <a:pt x="4868000" y="0"/>
                  </a:lnTo>
                  <a:lnTo>
                    <a:pt x="4868000" y="1151200"/>
                  </a:lnTo>
                  <a:lnTo>
                    <a:pt x="0" y="1151200"/>
                  </a:lnTo>
                  <a:close/>
                </a:path>
              </a:pathLst>
            </a:custGeom>
            <a:solidFill>
              <a:srgbClr val="000000">
                <a:alpha val="0"/>
              </a:srgbClr>
            </a:solidFill>
          </p:spPr>
          <p:txBody>
            <a:bodyPr/>
            <a:lstStyle/>
            <a:p>
              <a:endParaRPr lang="en-IL"/>
            </a:p>
          </p:txBody>
        </p:sp>
        <p:sp>
          <p:nvSpPr>
            <p:cNvPr id="25" name="TextBox 25"/>
            <p:cNvSpPr txBox="1"/>
            <p:nvPr/>
          </p:nvSpPr>
          <p:spPr>
            <a:xfrm>
              <a:off x="0" y="-57150"/>
              <a:ext cx="4868000" cy="1208350"/>
            </a:xfrm>
            <a:prstGeom prst="rect">
              <a:avLst/>
            </a:prstGeom>
          </p:spPr>
          <p:txBody>
            <a:bodyPr lIns="0" tIns="0" rIns="0" bIns="0" rtlCol="0" anchor="ctr"/>
            <a:lstStyle/>
            <a:p>
              <a:pPr algn="ctr">
                <a:lnSpc>
                  <a:spcPts val="3359"/>
                </a:lnSpc>
              </a:pPr>
              <a:r>
                <a:rPr lang="en-US" sz="2799">
                  <a:solidFill>
                    <a:srgbClr val="254356"/>
                  </a:solidFill>
                  <a:latin typeface="Arial"/>
                  <a:ea typeface="Arial"/>
                  <a:cs typeface="Arial"/>
                  <a:sym typeface="Arial"/>
                </a:rPr>
                <a:t>Start our services</a:t>
              </a:r>
            </a:p>
          </p:txBody>
        </p:sp>
      </p:grpSp>
      <p:grpSp>
        <p:nvGrpSpPr>
          <p:cNvPr id="26" name="Group 26"/>
          <p:cNvGrpSpPr/>
          <p:nvPr/>
        </p:nvGrpSpPr>
        <p:grpSpPr>
          <a:xfrm>
            <a:off x="13037300" y="6970650"/>
            <a:ext cx="3651000" cy="863400"/>
            <a:chOff x="0" y="0"/>
            <a:chExt cx="4868000" cy="1151200"/>
          </a:xfrm>
        </p:grpSpPr>
        <p:sp>
          <p:nvSpPr>
            <p:cNvPr id="27" name="Freeform 27"/>
            <p:cNvSpPr/>
            <p:nvPr/>
          </p:nvSpPr>
          <p:spPr>
            <a:xfrm>
              <a:off x="0" y="0"/>
              <a:ext cx="4868000" cy="1151200"/>
            </a:xfrm>
            <a:custGeom>
              <a:avLst/>
              <a:gdLst/>
              <a:ahLst/>
              <a:cxnLst/>
              <a:rect l="l" t="t" r="r" b="b"/>
              <a:pathLst>
                <a:path w="4868000" h="1151200">
                  <a:moveTo>
                    <a:pt x="0" y="0"/>
                  </a:moveTo>
                  <a:lnTo>
                    <a:pt x="4868000" y="0"/>
                  </a:lnTo>
                  <a:lnTo>
                    <a:pt x="4868000" y="1151200"/>
                  </a:lnTo>
                  <a:lnTo>
                    <a:pt x="0" y="1151200"/>
                  </a:lnTo>
                  <a:close/>
                </a:path>
              </a:pathLst>
            </a:custGeom>
            <a:solidFill>
              <a:srgbClr val="000000">
                <a:alpha val="0"/>
              </a:srgbClr>
            </a:solidFill>
          </p:spPr>
          <p:txBody>
            <a:bodyPr/>
            <a:lstStyle/>
            <a:p>
              <a:endParaRPr lang="en-IL"/>
            </a:p>
          </p:txBody>
        </p:sp>
        <p:sp>
          <p:nvSpPr>
            <p:cNvPr id="28" name="TextBox 28"/>
            <p:cNvSpPr txBox="1"/>
            <p:nvPr/>
          </p:nvSpPr>
          <p:spPr>
            <a:xfrm>
              <a:off x="0" y="-57150"/>
              <a:ext cx="4868000" cy="1208350"/>
            </a:xfrm>
            <a:prstGeom prst="rect">
              <a:avLst/>
            </a:prstGeom>
          </p:spPr>
          <p:txBody>
            <a:bodyPr lIns="0" tIns="0" rIns="0" bIns="0" rtlCol="0" anchor="ctr"/>
            <a:lstStyle/>
            <a:p>
              <a:pPr algn="ctr">
                <a:lnSpc>
                  <a:spcPts val="3359"/>
                </a:lnSpc>
              </a:pPr>
              <a:r>
                <a:rPr lang="en-US" sz="2799">
                  <a:solidFill>
                    <a:srgbClr val="254356"/>
                  </a:solidFill>
                  <a:latin typeface="Arial"/>
                  <a:ea typeface="Arial"/>
                  <a:cs typeface="Arial"/>
                  <a:sym typeface="Arial"/>
                </a:rPr>
                <a:t>Take them down</a:t>
              </a:r>
            </a:p>
          </p:txBody>
        </p:sp>
      </p:grpSp>
      <p:grpSp>
        <p:nvGrpSpPr>
          <p:cNvPr id="29" name="Group 29"/>
          <p:cNvGrpSpPr/>
          <p:nvPr/>
        </p:nvGrpSpPr>
        <p:grpSpPr>
          <a:xfrm>
            <a:off x="5825700" y="5310376"/>
            <a:ext cx="1197600" cy="598800"/>
            <a:chOff x="0" y="0"/>
            <a:chExt cx="1596800" cy="798400"/>
          </a:xfrm>
        </p:grpSpPr>
        <p:sp>
          <p:nvSpPr>
            <p:cNvPr id="30" name="Freeform 30"/>
            <p:cNvSpPr/>
            <p:nvPr/>
          </p:nvSpPr>
          <p:spPr>
            <a:xfrm>
              <a:off x="0" y="0"/>
              <a:ext cx="1596771" cy="798449"/>
            </a:xfrm>
            <a:custGeom>
              <a:avLst/>
              <a:gdLst/>
              <a:ahLst/>
              <a:cxnLst/>
              <a:rect l="l" t="t" r="r" b="b"/>
              <a:pathLst>
                <a:path w="1596771" h="798449">
                  <a:moveTo>
                    <a:pt x="0" y="199644"/>
                  </a:moveTo>
                  <a:lnTo>
                    <a:pt x="1197610" y="199644"/>
                  </a:lnTo>
                  <a:lnTo>
                    <a:pt x="1197610" y="0"/>
                  </a:lnTo>
                  <a:lnTo>
                    <a:pt x="1596771" y="399161"/>
                  </a:lnTo>
                  <a:lnTo>
                    <a:pt x="1197610" y="798449"/>
                  </a:lnTo>
                  <a:lnTo>
                    <a:pt x="1197610" y="598805"/>
                  </a:lnTo>
                  <a:lnTo>
                    <a:pt x="0" y="598805"/>
                  </a:lnTo>
                  <a:close/>
                </a:path>
              </a:pathLst>
            </a:custGeom>
            <a:solidFill>
              <a:srgbClr val="E7E6E6"/>
            </a:solidFill>
          </p:spPr>
          <p:txBody>
            <a:bodyPr/>
            <a:lstStyle/>
            <a:p>
              <a:endParaRPr lang="en-IL"/>
            </a:p>
          </p:txBody>
        </p:sp>
      </p:grpSp>
      <p:grpSp>
        <p:nvGrpSpPr>
          <p:cNvPr id="31" name="Group 31"/>
          <p:cNvGrpSpPr/>
          <p:nvPr/>
        </p:nvGrpSpPr>
        <p:grpSpPr>
          <a:xfrm>
            <a:off x="11501950" y="5440526"/>
            <a:ext cx="1197600" cy="598800"/>
            <a:chOff x="0" y="0"/>
            <a:chExt cx="1596800" cy="798400"/>
          </a:xfrm>
        </p:grpSpPr>
        <p:sp>
          <p:nvSpPr>
            <p:cNvPr id="32" name="Freeform 32"/>
            <p:cNvSpPr/>
            <p:nvPr/>
          </p:nvSpPr>
          <p:spPr>
            <a:xfrm>
              <a:off x="0" y="0"/>
              <a:ext cx="1596771" cy="798449"/>
            </a:xfrm>
            <a:custGeom>
              <a:avLst/>
              <a:gdLst/>
              <a:ahLst/>
              <a:cxnLst/>
              <a:rect l="l" t="t" r="r" b="b"/>
              <a:pathLst>
                <a:path w="1596771" h="798449">
                  <a:moveTo>
                    <a:pt x="0" y="199644"/>
                  </a:moveTo>
                  <a:lnTo>
                    <a:pt x="1197610" y="199644"/>
                  </a:lnTo>
                  <a:lnTo>
                    <a:pt x="1197610" y="0"/>
                  </a:lnTo>
                  <a:lnTo>
                    <a:pt x="1596771" y="399161"/>
                  </a:lnTo>
                  <a:lnTo>
                    <a:pt x="1197610" y="798449"/>
                  </a:lnTo>
                  <a:lnTo>
                    <a:pt x="1197610" y="598805"/>
                  </a:lnTo>
                  <a:lnTo>
                    <a:pt x="0" y="598805"/>
                  </a:lnTo>
                  <a:close/>
                </a:path>
              </a:pathLst>
            </a:custGeom>
            <a:solidFill>
              <a:srgbClr val="E7E6E6"/>
            </a:solidFill>
          </p:spPr>
          <p:txBody>
            <a:bodyPr/>
            <a:lstStyle/>
            <a:p>
              <a:endParaRPr lang="en-IL"/>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631800" y="2049932"/>
            <a:ext cx="7591800" cy="652200"/>
            <a:chOff x="0" y="0"/>
            <a:chExt cx="10122400" cy="869600"/>
          </a:xfrm>
        </p:grpSpPr>
        <p:sp>
          <p:nvSpPr>
            <p:cNvPr id="6" name="Freeform 6"/>
            <p:cNvSpPr/>
            <p:nvPr/>
          </p:nvSpPr>
          <p:spPr>
            <a:xfrm>
              <a:off x="0" y="0"/>
              <a:ext cx="10122400" cy="869600"/>
            </a:xfrm>
            <a:custGeom>
              <a:avLst/>
              <a:gdLst/>
              <a:ahLst/>
              <a:cxnLst/>
              <a:rect l="l" t="t" r="r" b="b"/>
              <a:pathLst>
                <a:path w="10122400" h="869600">
                  <a:moveTo>
                    <a:pt x="0" y="0"/>
                  </a:moveTo>
                  <a:lnTo>
                    <a:pt x="10122400" y="0"/>
                  </a:lnTo>
                  <a:lnTo>
                    <a:pt x="10122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23825"/>
              <a:ext cx="10122400" cy="993425"/>
            </a:xfrm>
            <a:prstGeom prst="rect">
              <a:avLst/>
            </a:prstGeom>
          </p:spPr>
          <p:txBody>
            <a:bodyPr lIns="0" tIns="0" rIns="0" bIns="0" rtlCol="0" anchor="ctr"/>
            <a:lstStyle/>
            <a:p>
              <a:pPr algn="l">
                <a:lnSpc>
                  <a:spcPts val="4967"/>
                </a:lnSpc>
              </a:pPr>
              <a:r>
                <a:rPr lang="en-US" sz="3600" b="1">
                  <a:solidFill>
                    <a:srgbClr val="254356"/>
                  </a:solidFill>
                  <a:latin typeface="Calibri (MS) Bold"/>
                  <a:ea typeface="Calibri (MS) Bold"/>
                  <a:cs typeface="Calibri (MS) Bold"/>
                  <a:sym typeface="Calibri (MS) Bold"/>
                </a:rPr>
                <a:t>Layout</a:t>
              </a:r>
            </a:p>
          </p:txBody>
        </p:sp>
      </p:grpSp>
      <p:grpSp>
        <p:nvGrpSpPr>
          <p:cNvPr id="8" name="Group 8"/>
          <p:cNvGrpSpPr/>
          <p:nvPr/>
        </p:nvGrpSpPr>
        <p:grpSpPr>
          <a:xfrm>
            <a:off x="631800" y="3051700"/>
            <a:ext cx="16605600" cy="4785600"/>
            <a:chOff x="0" y="0"/>
            <a:chExt cx="22140800" cy="6380800"/>
          </a:xfrm>
        </p:grpSpPr>
        <p:sp>
          <p:nvSpPr>
            <p:cNvPr id="9" name="Freeform 9"/>
            <p:cNvSpPr/>
            <p:nvPr/>
          </p:nvSpPr>
          <p:spPr>
            <a:xfrm>
              <a:off x="0" y="0"/>
              <a:ext cx="22140800" cy="6380800"/>
            </a:xfrm>
            <a:custGeom>
              <a:avLst/>
              <a:gdLst/>
              <a:ahLst/>
              <a:cxnLst/>
              <a:rect l="l" t="t" r="r" b="b"/>
              <a:pathLst>
                <a:path w="22140800" h="6380800">
                  <a:moveTo>
                    <a:pt x="0" y="0"/>
                  </a:moveTo>
                  <a:lnTo>
                    <a:pt x="22140800" y="0"/>
                  </a:lnTo>
                  <a:lnTo>
                    <a:pt x="22140800" y="6380800"/>
                  </a:lnTo>
                  <a:lnTo>
                    <a:pt x="0" y="6380800"/>
                  </a:lnTo>
                  <a:close/>
                </a:path>
              </a:pathLst>
            </a:custGeom>
            <a:solidFill>
              <a:srgbClr val="000000">
                <a:alpha val="0"/>
              </a:srgbClr>
            </a:solidFill>
          </p:spPr>
          <p:txBody>
            <a:bodyPr/>
            <a:lstStyle/>
            <a:p>
              <a:endParaRPr lang="en-IL"/>
            </a:p>
          </p:txBody>
        </p:sp>
        <p:sp>
          <p:nvSpPr>
            <p:cNvPr id="10" name="TextBox 10"/>
            <p:cNvSpPr txBox="1"/>
            <p:nvPr/>
          </p:nvSpPr>
          <p:spPr>
            <a:xfrm>
              <a:off x="0" y="-57150"/>
              <a:ext cx="22140800" cy="6437950"/>
            </a:xfrm>
            <a:prstGeom prst="rect">
              <a:avLst/>
            </a:prstGeom>
          </p:spPr>
          <p:txBody>
            <a:bodyPr lIns="0" tIns="0" rIns="0" bIns="0" rtlCol="0" anchor="ctr"/>
            <a:lstStyle/>
            <a:p>
              <a:pPr algn="l">
                <a:lnSpc>
                  <a:spcPts val="3840"/>
                </a:lnSpc>
              </a:pPr>
              <a:r>
                <a:rPr lang="en-US" sz="3200" b="1">
                  <a:solidFill>
                    <a:srgbClr val="000000"/>
                  </a:solidFill>
                  <a:latin typeface="Calibri (MS) Bold"/>
                  <a:ea typeface="Calibri (MS) Bold"/>
                  <a:cs typeface="Calibri (MS) Bold"/>
                  <a:sym typeface="Calibri (MS) Bold"/>
                </a:rPr>
                <a:t>Docker compose is basically 3 steps process</a:t>
              </a:r>
            </a:p>
            <a:p>
              <a:pPr algn="l">
                <a:lnSpc>
                  <a:spcPts val="3840"/>
                </a:lnSpc>
              </a:pPr>
              <a:endParaRPr lang="en-US" sz="3200" b="1">
                <a:solidFill>
                  <a:srgbClr val="000000"/>
                </a:solidFill>
                <a:latin typeface="Calibri (MS) Bold"/>
                <a:ea typeface="Calibri (MS) Bold"/>
                <a:cs typeface="Calibri (MS) Bold"/>
                <a:sym typeface="Calibri (MS) Bold"/>
              </a:endParaRPr>
            </a:p>
            <a:p>
              <a:pPr marL="1051560" lvl="1" indent="-525780" algn="l">
                <a:lnSpc>
                  <a:spcPts val="3840"/>
                </a:lnSpc>
                <a:buAutoNum type="arabicPeriod"/>
              </a:pPr>
              <a:r>
                <a:rPr lang="en-US" sz="3200">
                  <a:solidFill>
                    <a:srgbClr val="000000"/>
                  </a:solidFill>
                  <a:latin typeface="Calibri (MS)"/>
                  <a:ea typeface="Calibri (MS)"/>
                  <a:cs typeface="Calibri (MS)"/>
                  <a:sym typeface="Calibri (MS)"/>
                </a:rPr>
                <a:t>First we define our app/role environment with a dockerfile as we did earlier </a:t>
              </a:r>
            </a:p>
            <a:p>
              <a:pPr marL="1051560" lvl="1" indent="-525780" algn="l">
                <a:lnSpc>
                  <a:spcPts val="3840"/>
                </a:lnSpc>
                <a:buAutoNum type="arabicPeriod"/>
              </a:pPr>
              <a:r>
                <a:rPr lang="en-US" sz="3200">
                  <a:solidFill>
                    <a:srgbClr val="000000"/>
                  </a:solidFill>
                  <a:latin typeface="Calibri (MS)"/>
                  <a:ea typeface="Calibri (MS)"/>
                  <a:cs typeface="Calibri (MS)"/>
                  <a:sym typeface="Calibri (MS)"/>
                </a:rPr>
                <a:t>Define the services/components that makes our app/role a whole in our compose file “docker-compose.yml” </a:t>
              </a:r>
            </a:p>
            <a:p>
              <a:pPr marL="1051560" lvl="1" indent="-525780" algn="l">
                <a:lnSpc>
                  <a:spcPts val="4416"/>
                </a:lnSpc>
                <a:buAutoNum type="arabicPeriod"/>
              </a:pPr>
              <a:r>
                <a:rPr lang="en-US" sz="3200">
                  <a:solidFill>
                    <a:srgbClr val="000000"/>
                  </a:solidFill>
                  <a:latin typeface="Calibri (MS)"/>
                  <a:ea typeface="Calibri (MS)"/>
                  <a:cs typeface="Calibri (MS)"/>
                  <a:sym typeface="Calibri (MS)"/>
                </a:rPr>
                <a:t>Run “docker-compose up” </a:t>
              </a:r>
            </a:p>
            <a:p>
              <a:pPr marL="1051560" lvl="1" indent="-525780" algn="l">
                <a:lnSpc>
                  <a:spcPts val="3840"/>
                </a:lnSpc>
              </a:pPr>
              <a:endParaRPr lang="en-US" sz="3200">
                <a:solidFill>
                  <a:srgbClr val="000000"/>
                </a:solidFill>
                <a:latin typeface="Calibri (MS)"/>
                <a:ea typeface="Calibri (MS)"/>
                <a:cs typeface="Calibri (MS)"/>
                <a:sym typeface="Calibri (MS)"/>
              </a:endParaRPr>
            </a:p>
            <a:p>
              <a:pPr marL="1051560" lvl="1" indent="-525780" algn="l">
                <a:lnSpc>
                  <a:spcPts val="3840"/>
                </a:lnSpc>
              </a:pPr>
              <a:endParaRPr lang="en-US" sz="3200">
                <a:solidFill>
                  <a:srgbClr val="000000"/>
                </a:solidFill>
                <a:latin typeface="Calibri (MS)"/>
                <a:ea typeface="Calibri (MS)"/>
                <a:cs typeface="Calibri (MS)"/>
                <a:sym typeface="Calibri (MS)"/>
              </a:endParaRPr>
            </a:p>
            <a:p>
              <a:pPr marL="1051560" lvl="1" indent="-525780" algn="l">
                <a:lnSpc>
                  <a:spcPts val="3840"/>
                </a:lnSpc>
              </a:pPr>
              <a:r>
                <a:rPr lang="en-US" sz="3200">
                  <a:solidFill>
                    <a:srgbClr val="000000"/>
                  </a:solidFill>
                  <a:latin typeface="Calibri (MS)"/>
                  <a:ea typeface="Calibri (MS)"/>
                  <a:cs typeface="Calibri (MS)"/>
                  <a:sym typeface="Calibri (MS)"/>
                </a:rPr>
                <a:t>----- Multiple images are up and running</a:t>
              </a: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 Compose</a:t>
              </a:r>
            </a:p>
            <a:p>
              <a:pPr algn="ctr">
                <a:lnSpc>
                  <a:spcPts val="4967"/>
                </a:lnSpc>
              </a:pPr>
              <a:r>
                <a:rPr lang="en-US" sz="3600">
                  <a:solidFill>
                    <a:srgbClr val="2460FF"/>
                  </a:solidFill>
                  <a:latin typeface="Calibri (MS)"/>
                  <a:ea typeface="Calibri (MS)"/>
                  <a:cs typeface="Calibri (MS)"/>
                  <a:sym typeface="Calibri (MS)"/>
                </a:rPr>
                <a:t>.yml example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57400" y="554438"/>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Common Use Cases for Docker</a:t>
              </a:r>
            </a:p>
          </p:txBody>
        </p:sp>
      </p:grpSp>
      <p:grpSp>
        <p:nvGrpSpPr>
          <p:cNvPr id="5" name="Group 5"/>
          <p:cNvGrpSpPr/>
          <p:nvPr/>
        </p:nvGrpSpPr>
        <p:grpSpPr>
          <a:xfrm>
            <a:off x="1049100" y="2304362"/>
            <a:ext cx="15013200" cy="4981218"/>
            <a:chOff x="0" y="0"/>
            <a:chExt cx="20017600" cy="6641624"/>
          </a:xfrm>
        </p:grpSpPr>
        <p:sp>
          <p:nvSpPr>
            <p:cNvPr id="6" name="Freeform 6"/>
            <p:cNvSpPr/>
            <p:nvPr/>
          </p:nvSpPr>
          <p:spPr>
            <a:xfrm>
              <a:off x="0" y="0"/>
              <a:ext cx="20017600" cy="6641624"/>
            </a:xfrm>
            <a:custGeom>
              <a:avLst/>
              <a:gdLst/>
              <a:ahLst/>
              <a:cxnLst/>
              <a:rect l="l" t="t" r="r" b="b"/>
              <a:pathLst>
                <a:path w="20017600" h="6641624">
                  <a:moveTo>
                    <a:pt x="0" y="0"/>
                  </a:moveTo>
                  <a:lnTo>
                    <a:pt x="20017600" y="0"/>
                  </a:lnTo>
                  <a:lnTo>
                    <a:pt x="20017600" y="6641624"/>
                  </a:lnTo>
                  <a:lnTo>
                    <a:pt x="0" y="6641624"/>
                  </a:lnTo>
                  <a:close/>
                </a:path>
              </a:pathLst>
            </a:custGeom>
            <a:solidFill>
              <a:srgbClr val="000000">
                <a:alpha val="0"/>
              </a:srgbClr>
            </a:solidFill>
          </p:spPr>
          <p:txBody>
            <a:bodyPr/>
            <a:lstStyle/>
            <a:p>
              <a:endParaRPr lang="en-IL"/>
            </a:p>
          </p:txBody>
        </p:sp>
        <p:sp>
          <p:nvSpPr>
            <p:cNvPr id="7" name="TextBox 7"/>
            <p:cNvSpPr txBox="1"/>
            <p:nvPr/>
          </p:nvSpPr>
          <p:spPr>
            <a:xfrm>
              <a:off x="0" y="-238125"/>
              <a:ext cx="20017600" cy="6879749"/>
            </a:xfrm>
            <a:prstGeom prst="rect">
              <a:avLst/>
            </a:prstGeom>
          </p:spPr>
          <p:txBody>
            <a:bodyPr lIns="0" tIns="0" rIns="0" bIns="0" rtlCol="0" anchor="ctr"/>
            <a:lstStyle/>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CI / CD </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Fast Scaling application layers for overcoming application performance limitations.</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For Sandboxed environments (Development, Testing , Debugging)</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Local development environment ( no more “it works for me” )</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Infrastructure as a CODE made easy with docker</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Multi-Tier applications (Front End , Mid Tier (Biz Logic) , Data Tier) / Microservices </a:t>
              </a:r>
            </a:p>
            <a:p>
              <a:pPr marL="1051560" lvl="1" indent="-525780" algn="l">
                <a:lnSpc>
                  <a:spcPts val="5760"/>
                </a:lnSpc>
                <a:buFont typeface="Arial"/>
                <a:buChar char="•"/>
              </a:pPr>
              <a:r>
                <a:rPr lang="en-US" sz="3200">
                  <a:solidFill>
                    <a:srgbClr val="254356"/>
                  </a:solidFill>
                  <a:latin typeface="Calibri (MS)"/>
                  <a:ea typeface="Calibri (MS)"/>
                  <a:cs typeface="Calibri (MS)"/>
                  <a:sym typeface="Calibri (MS)"/>
                </a:rPr>
                <a:t>Building PaaS , Saas  </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4" y="0"/>
          <a:ext cx="18288000" cy="10287000"/>
        </p:xfrm>
        <a:graphic>
          <a:graphicData uri="http://schemas.openxmlformats.org/drawingml/2006/table">
            <a:tbl>
              <a:tblPr/>
              <a:tblGrid>
                <a:gridCol w="18288000">
                  <a:extLst>
                    <a:ext uri="{9D8B030D-6E8A-4147-A177-3AD203B41FA5}">
                      <a16:colId xmlns:a16="http://schemas.microsoft.com/office/drawing/2014/main" val="20000"/>
                    </a:ext>
                  </a:extLst>
                </a:gridCol>
              </a:tblGrid>
              <a:tr h="10287000">
                <a:tc>
                  <a:txBody>
                    <a:bodyPr/>
                    <a:lstStyle/>
                    <a:p>
                      <a:pPr algn="l">
                        <a:lnSpc>
                          <a:spcPts val="2880"/>
                        </a:lnSpc>
                        <a:defRPr/>
                      </a:pPr>
                      <a:r>
                        <a:rPr lang="en-US" sz="1600">
                          <a:solidFill>
                            <a:srgbClr val="569CD6"/>
                          </a:solidFill>
                          <a:latin typeface="Courier New OS"/>
                          <a:ea typeface="Courier New OS"/>
                          <a:cs typeface="Courier New OS"/>
                          <a:sym typeface="Courier New OS"/>
                        </a:rPr>
                        <a:t>version</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'3'</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Docker-compose yml version for docker compose builder</a:t>
                      </a:r>
                      <a:endParaRPr lang="en-US" sz="1100"/>
                    </a:p>
                    <a:p>
                      <a:pPr algn="l">
                        <a:lnSpc>
                          <a:spcPts val="2880"/>
                        </a:lnSpc>
                      </a:pPr>
                      <a:r>
                        <a:rPr lang="en-US" sz="1600">
                          <a:solidFill>
                            <a:srgbClr val="569CD6"/>
                          </a:solidFill>
                          <a:latin typeface="Courier New OS"/>
                          <a:ea typeface="Courier New OS"/>
                          <a:cs typeface="Courier New OS"/>
                          <a:sym typeface="Courier New OS"/>
                        </a:rPr>
                        <a:t>services</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Here we define our architecture services / roles</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nginx</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or web_role  , api_role , db_mysql , db_redis ....</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build</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Dockerfile to build or use image: to pull from DockerHub (public/private) or git</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context</a:t>
                      </a:r>
                      <a:r>
                        <a:rPr lang="en-US" sz="1600">
                          <a:solidFill>
                            <a:srgbClr val="D4D4D4"/>
                          </a:solidFill>
                          <a:latin typeface="Courier New OS"/>
                          <a:ea typeface="Courier New OS"/>
                          <a:cs typeface="Courier New OS"/>
                          <a:sym typeface="Courier New OS"/>
                        </a:rPr>
                        <a:t>: </a:t>
                      </a:r>
                      <a:r>
                        <a:rPr lang="en-US" sz="1600">
                          <a:solidFill>
                            <a:srgbClr val="B5CEA8"/>
                          </a:solidFill>
                          <a:latin typeface="Courier New OS"/>
                          <a:ea typeface="Courier New OS"/>
                          <a:cs typeface="Courier New OS"/>
                          <a:sym typeface="Courier New OS"/>
                        </a:rPr>
                        <a:t>.</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folder where the dockerfile is located</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dockerfile</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#[dockerfile-name]</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ports</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Ports we wish to expose source:target</a:t>
                      </a:r>
                    </a:p>
                    <a:p>
                      <a:pPr algn="l">
                        <a:lnSpc>
                          <a:spcPts val="2880"/>
                        </a:lnSpc>
                      </a:pPr>
                      <a:r>
                        <a:rPr lang="en-US" sz="1600">
                          <a:solidFill>
                            <a:srgbClr val="D4D4D4"/>
                          </a:solidFill>
                          <a:latin typeface="Courier New OS"/>
                          <a:ea typeface="Courier New OS"/>
                          <a:cs typeface="Courier New OS"/>
                          <a:sym typeface="Courier New OS"/>
                        </a:rPr>
                        <a:t>     - </a:t>
                      </a:r>
                      <a:r>
                        <a:rPr lang="en-US" sz="1600">
                          <a:solidFill>
                            <a:srgbClr val="CE9178"/>
                          </a:solidFill>
                          <a:latin typeface="Courier New OS"/>
                          <a:ea typeface="Courier New OS"/>
                          <a:cs typeface="Courier New OS"/>
                          <a:sym typeface="Courier New OS"/>
                        </a:rPr>
                        <a:t>8080:8080</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volumes</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Which Bind mounts or Volumes to mount source:target</a:t>
                      </a:r>
                    </a:p>
                    <a:p>
                      <a:pPr algn="l">
                        <a:lnSpc>
                          <a:spcPts val="2880"/>
                        </a:lnSpc>
                      </a:pPr>
                      <a:r>
                        <a:rPr lang="en-US" sz="1600">
                          <a:solidFill>
                            <a:srgbClr val="D4D4D4"/>
                          </a:solidFill>
                          <a:latin typeface="Courier New OS"/>
                          <a:ea typeface="Courier New OS"/>
                          <a:cs typeface="Courier New OS"/>
                          <a:sym typeface="Courier New OS"/>
                        </a:rPr>
                        <a:t>     - </a:t>
                      </a:r>
                      <a:r>
                        <a:rPr lang="en-US" sz="1600">
                          <a:solidFill>
                            <a:srgbClr val="569CD6"/>
                          </a:solidFill>
                          <a:latin typeface="Courier New OS"/>
                          <a:ea typeface="Courier New OS"/>
                          <a:cs typeface="Courier New OS"/>
                          <a:sym typeface="Courier New OS"/>
                        </a:rPr>
                        <a:t>type</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bind</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Shortsyntax -&gt; ./source:/code</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source</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/source</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target</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/code</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-type</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volume</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Shortsyntax -&gt; logicalVolume01:/var/log</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source</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logicalVoloume01</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target</a:t>
                      </a:r>
                      <a:r>
                        <a:rPr lang="en-US" sz="1600">
                          <a:solidFill>
                            <a:srgbClr val="D4D4D4"/>
                          </a:solidFill>
                          <a:latin typeface="Courier New OS"/>
                          <a:ea typeface="Courier New OS"/>
                          <a:cs typeface="Courier New OS"/>
                          <a:sym typeface="Courier New OS"/>
                        </a:rPr>
                        <a:t>: </a:t>
                      </a:r>
                      <a:r>
                        <a:rPr lang="en-US" sz="1600">
                          <a:solidFill>
                            <a:srgbClr val="CE9178"/>
                          </a:solidFill>
                          <a:latin typeface="Courier New OS"/>
                          <a:ea typeface="Courier New OS"/>
                          <a:cs typeface="Courier New OS"/>
                          <a:sym typeface="Courier New OS"/>
                        </a:rPr>
                        <a:t>/var/log</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network</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Define netwroks per service / role</a:t>
                      </a:r>
                    </a:p>
                    <a:p>
                      <a:pPr algn="l">
                        <a:lnSpc>
                          <a:spcPts val="2880"/>
                        </a:lnSpc>
                      </a:pPr>
                      <a:r>
                        <a:rPr lang="en-US" sz="1600">
                          <a:solidFill>
                            <a:srgbClr val="D4D4D4"/>
                          </a:solidFill>
                          <a:latin typeface="Courier New OS"/>
                          <a:ea typeface="Courier New OS"/>
                          <a:cs typeface="Courier New OS"/>
                          <a:sym typeface="Courier New OS"/>
                        </a:rPr>
                        <a:t>     - </a:t>
                      </a:r>
                      <a:r>
                        <a:rPr lang="en-US" sz="1600">
                          <a:solidFill>
                            <a:srgbClr val="CE9178"/>
                          </a:solidFill>
                          <a:latin typeface="Courier New OS"/>
                          <a:ea typeface="Courier New OS"/>
                          <a:cs typeface="Courier New OS"/>
                          <a:sym typeface="Courier New OS"/>
                        </a:rPr>
                        <a:t>db_layer</a:t>
                      </a:r>
                    </a:p>
                    <a:p>
                      <a:pPr algn="l">
                        <a:lnSpc>
                          <a:spcPts val="2880"/>
                        </a:lnSpc>
                      </a:pPr>
                      <a:r>
                        <a:rPr lang="en-US" sz="1600">
                          <a:solidFill>
                            <a:srgbClr val="D4D4D4"/>
                          </a:solidFill>
                          <a:latin typeface="Courier New OS"/>
                          <a:ea typeface="Courier New OS"/>
                          <a:cs typeface="Courier New OS"/>
                          <a:sym typeface="Courier New OS"/>
                        </a:rPr>
                        <a:t>     - </a:t>
                      </a:r>
                      <a:r>
                        <a:rPr lang="en-US" sz="1600">
                          <a:solidFill>
                            <a:srgbClr val="CE9178"/>
                          </a:solidFill>
                          <a:latin typeface="Courier New OS"/>
                          <a:ea typeface="Courier New OS"/>
                          <a:cs typeface="Courier New OS"/>
                          <a:sym typeface="Courier New OS"/>
                        </a:rPr>
                        <a:t>app_layer</a:t>
                      </a:r>
                    </a:p>
                    <a:p>
                      <a:pPr algn="l">
                        <a:lnSpc>
                          <a:spcPts val="2880"/>
                        </a:lnSpc>
                      </a:pPr>
                      <a:endParaRPr lang="en-US" sz="1600">
                        <a:solidFill>
                          <a:srgbClr val="CE9178"/>
                        </a:solidFill>
                        <a:latin typeface="Courier New OS"/>
                        <a:ea typeface="Courier New OS"/>
                        <a:cs typeface="Courier New OS"/>
                        <a:sym typeface="Courier New OS"/>
                      </a:endParaRPr>
                    </a:p>
                    <a:p>
                      <a:pPr algn="l">
                        <a:lnSpc>
                          <a:spcPts val="2880"/>
                        </a:lnSpc>
                      </a:pPr>
                      <a:endParaRPr lang="en-US" sz="1600">
                        <a:solidFill>
                          <a:srgbClr val="CE9178"/>
                        </a:solidFill>
                        <a:latin typeface="Courier New OS"/>
                        <a:ea typeface="Courier New OS"/>
                        <a:cs typeface="Courier New OS"/>
                        <a:sym typeface="Courier New OS"/>
                      </a:endParaRPr>
                    </a:p>
                    <a:p>
                      <a:pPr algn="l">
                        <a:lnSpc>
                          <a:spcPts val="2880"/>
                        </a:lnSpc>
                      </a:pPr>
                      <a:r>
                        <a:rPr lang="en-US" sz="1600">
                          <a:solidFill>
                            <a:srgbClr val="569CD6"/>
                          </a:solidFill>
                          <a:latin typeface="Courier New OS"/>
                          <a:ea typeface="Courier New OS"/>
                          <a:cs typeface="Courier New OS"/>
                          <a:sym typeface="Courier New OS"/>
                        </a:rPr>
                        <a:t>networks</a:t>
                      </a:r>
                      <a:r>
                        <a:rPr lang="en-US" sz="1600">
                          <a:solidFill>
                            <a:srgbClr val="D4D4D4"/>
                          </a:solidFill>
                          <a:latin typeface="Courier New OS"/>
                          <a:ea typeface="Courier New OS"/>
                          <a:cs typeface="Courier New OS"/>
                          <a:sym typeface="Courier New OS"/>
                        </a:rPr>
                        <a:t>: </a:t>
                      </a:r>
                      <a:r>
                        <a:rPr lang="en-US" sz="1600">
                          <a:solidFill>
                            <a:srgbClr val="608B4E"/>
                          </a:solidFill>
                          <a:latin typeface="Courier New OS"/>
                          <a:ea typeface="Courier New OS"/>
                          <a:cs typeface="Courier New OS"/>
                          <a:sym typeface="Courier New OS"/>
                        </a:rPr>
                        <a:t># custom configuration per network defined</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db_layer</a:t>
                      </a:r>
                      <a:r>
                        <a:rPr lang="en-US" sz="1600">
                          <a:solidFill>
                            <a:srgbClr val="D4D4D4"/>
                          </a:solidFill>
                          <a:latin typeface="Courier New OS"/>
                          <a:ea typeface="Courier New OS"/>
                          <a:cs typeface="Courier New OS"/>
                          <a:sym typeface="Courier New OS"/>
                        </a:rPr>
                        <a:t>:</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app_layer</a:t>
                      </a:r>
                      <a:r>
                        <a:rPr lang="en-US" sz="1600">
                          <a:solidFill>
                            <a:srgbClr val="D4D4D4"/>
                          </a:solidFill>
                          <a:latin typeface="Courier New OS"/>
                          <a:ea typeface="Courier New OS"/>
                          <a:cs typeface="Courier New OS"/>
                          <a:sym typeface="Courier New OS"/>
                        </a:rPr>
                        <a:t>:</a:t>
                      </a:r>
                    </a:p>
                    <a:p>
                      <a:pPr algn="l">
                        <a:lnSpc>
                          <a:spcPts val="2880"/>
                        </a:lnSpc>
                      </a:pPr>
                      <a:endParaRPr lang="en-US" sz="1600">
                        <a:solidFill>
                          <a:srgbClr val="D4D4D4"/>
                        </a:solidFill>
                        <a:latin typeface="Courier New OS"/>
                        <a:ea typeface="Courier New OS"/>
                        <a:cs typeface="Courier New OS"/>
                        <a:sym typeface="Courier New OS"/>
                      </a:endParaRPr>
                    </a:p>
                    <a:p>
                      <a:pPr algn="l">
                        <a:lnSpc>
                          <a:spcPts val="2880"/>
                        </a:lnSpc>
                      </a:pPr>
                      <a:r>
                        <a:rPr lang="en-US" sz="1600">
                          <a:solidFill>
                            <a:srgbClr val="569CD6"/>
                          </a:solidFill>
                          <a:latin typeface="Courier New OS"/>
                          <a:ea typeface="Courier New OS"/>
                          <a:cs typeface="Courier New OS"/>
                          <a:sym typeface="Courier New OS"/>
                        </a:rPr>
                        <a:t>volumes</a:t>
                      </a:r>
                      <a:r>
                        <a:rPr lang="en-US" sz="1600">
                          <a:solidFill>
                            <a:srgbClr val="D4D4D4"/>
                          </a:solidFill>
                          <a:latin typeface="Courier New OS"/>
                          <a:ea typeface="Courier New OS"/>
                          <a:cs typeface="Courier New OS"/>
                          <a:sym typeface="Courier New OS"/>
                        </a:rPr>
                        <a:t>:</a:t>
                      </a:r>
                    </a:p>
                    <a:p>
                      <a:pPr algn="l">
                        <a:lnSpc>
                          <a:spcPts val="2880"/>
                        </a:lnSpc>
                      </a:pPr>
                      <a:r>
                        <a:rPr lang="en-US" sz="1600">
                          <a:solidFill>
                            <a:srgbClr val="D4D4D4"/>
                          </a:solidFill>
                          <a:latin typeface="Courier New OS"/>
                          <a:ea typeface="Courier New OS"/>
                          <a:cs typeface="Courier New OS"/>
                          <a:sym typeface="Courier New OS"/>
                        </a:rPr>
                        <a:t> </a:t>
                      </a:r>
                      <a:r>
                        <a:rPr lang="en-US" sz="1600">
                          <a:solidFill>
                            <a:srgbClr val="569CD6"/>
                          </a:solidFill>
                          <a:latin typeface="Courier New OS"/>
                          <a:ea typeface="Courier New OS"/>
                          <a:cs typeface="Courier New OS"/>
                          <a:sym typeface="Courier New OS"/>
                        </a:rPr>
                        <a:t>logicalVoloume01</a:t>
                      </a:r>
                      <a:r>
                        <a:rPr lang="en-US" sz="1600">
                          <a:solidFill>
                            <a:srgbClr val="D4D4D4"/>
                          </a:solidFill>
                          <a:latin typeface="Courier New OS"/>
                          <a:ea typeface="Courier New OS"/>
                          <a:cs typeface="Courier New OS"/>
                          <a:sym typeface="Courier New OS"/>
                        </a:rPr>
                        <a:t>:</a:t>
                      </a:r>
                    </a:p>
                    <a:p>
                      <a:pPr algn="l">
                        <a:lnSpc>
                          <a:spcPts val="2880"/>
                        </a:lnSpc>
                      </a:pPr>
                      <a:endParaRPr lang="en-US" sz="1600">
                        <a:solidFill>
                          <a:srgbClr val="D4D4D4"/>
                        </a:solidFill>
                        <a:latin typeface="Courier New OS"/>
                        <a:ea typeface="Courier New OS"/>
                        <a:cs typeface="Courier New OS"/>
                        <a:sym typeface="Courier New OS"/>
                      </a:endParaRPr>
                    </a:p>
                  </a:txBody>
                  <a:tcPr marL="63500" marR="63500" marT="63500" marB="635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20201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2226" y="1885800"/>
          <a:ext cx="17729200" cy="7010400"/>
        </p:xfrm>
        <a:graphic>
          <a:graphicData uri="http://schemas.openxmlformats.org/drawingml/2006/table">
            <a:tbl>
              <a:tblPr/>
              <a:tblGrid>
                <a:gridCol w="17729200">
                  <a:extLst>
                    <a:ext uri="{9D8B030D-6E8A-4147-A177-3AD203B41FA5}">
                      <a16:colId xmlns:a16="http://schemas.microsoft.com/office/drawing/2014/main" val="20000"/>
                    </a:ext>
                  </a:extLst>
                </a:gridCol>
              </a:tblGrid>
              <a:tr h="7010400">
                <a:tc>
                  <a:txBody>
                    <a:bodyPr/>
                    <a:lstStyle/>
                    <a:p>
                      <a:pPr algn="l">
                        <a:lnSpc>
                          <a:spcPts val="3036"/>
                        </a:lnSpc>
                        <a:defRPr/>
                      </a:pPr>
                      <a:r>
                        <a:rPr lang="en-US" sz="2200" b="1">
                          <a:solidFill>
                            <a:srgbClr val="60AC39"/>
                          </a:solidFill>
                          <a:latin typeface="Consolas Bold"/>
                          <a:ea typeface="Consolas Bold"/>
                          <a:cs typeface="Consolas Bold"/>
                          <a:sym typeface="Consolas Bold"/>
                        </a:rPr>
                        <a:t>Installing Docker Compose:</a:t>
                      </a:r>
                      <a:endParaRPr lang="en-US" sz="1100"/>
                    </a:p>
                    <a:p>
                      <a:pPr algn="l">
                        <a:lnSpc>
                          <a:spcPts val="3036"/>
                        </a:lnSpc>
                      </a:pPr>
                      <a:endParaRPr lang="en-US" sz="1100"/>
                    </a:p>
                    <a:p>
                      <a:pPr algn="l">
                        <a:lnSpc>
                          <a:spcPts val="2208"/>
                        </a:lnSpc>
                      </a:pPr>
                      <a:r>
                        <a:rPr lang="en-US" sz="1600">
                          <a:solidFill>
                            <a:srgbClr val="60AC39"/>
                          </a:solidFill>
                          <a:latin typeface="Consolas"/>
                          <a:ea typeface="Consolas"/>
                          <a:cs typeface="Consolas"/>
                          <a:sym typeface="Consolas"/>
                        </a:rPr>
                        <a:t>sudo curl -L "https://github.com/docker/compose/releases/download/1.22.0/docker-compose-$(uname -s)-$(uname -m)" -o /usr/local/bin/docker-compose</a:t>
                      </a:r>
                    </a:p>
                    <a:p>
                      <a:pPr algn="l">
                        <a:lnSpc>
                          <a:spcPts val="2208"/>
                        </a:lnSpc>
                      </a:pPr>
                      <a:endParaRPr lang="en-US" sz="1600">
                        <a:solidFill>
                          <a:srgbClr val="60AC39"/>
                        </a:solidFill>
                        <a:latin typeface="Consolas"/>
                        <a:ea typeface="Consolas"/>
                        <a:cs typeface="Consolas"/>
                        <a:sym typeface="Consolas"/>
                      </a:endParaRPr>
                    </a:p>
                    <a:p>
                      <a:pPr algn="l">
                        <a:lnSpc>
                          <a:spcPts val="3036"/>
                        </a:lnSpc>
                      </a:pPr>
                      <a:r>
                        <a:rPr lang="en-US" sz="2200">
                          <a:solidFill>
                            <a:srgbClr val="60AC39"/>
                          </a:solidFill>
                          <a:latin typeface="Consolas"/>
                          <a:ea typeface="Consolas"/>
                          <a:cs typeface="Consolas"/>
                          <a:sym typeface="Consolas"/>
                        </a:rPr>
                        <a:t>sudo chmod +x /usr/local/bin/docker-compose</a:t>
                      </a:r>
                    </a:p>
                    <a:p>
                      <a:pPr algn="l">
                        <a:lnSpc>
                          <a:spcPts val="2208"/>
                        </a:lnSpc>
                      </a:pPr>
                      <a:endParaRPr lang="en-US" sz="2200">
                        <a:solidFill>
                          <a:srgbClr val="60AC39"/>
                        </a:solidFill>
                        <a:latin typeface="Consolas"/>
                        <a:ea typeface="Consolas"/>
                        <a:cs typeface="Consolas"/>
                        <a:sym typeface="Consolas"/>
                      </a:endParaRPr>
                    </a:p>
                    <a:p>
                      <a:pPr algn="l">
                        <a:lnSpc>
                          <a:spcPts val="2208"/>
                        </a:lnSpc>
                      </a:pPr>
                      <a:endParaRPr lang="en-US" sz="2200">
                        <a:solidFill>
                          <a:srgbClr val="60AC39"/>
                        </a:solidFill>
                        <a:latin typeface="Consolas"/>
                        <a:ea typeface="Consolas"/>
                        <a:cs typeface="Consolas"/>
                        <a:sym typeface="Consolas"/>
                      </a:endParaRPr>
                    </a:p>
                  </a:txBody>
                  <a:tcPr marL="63500" marR="63500" marT="63500" marB="6350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20201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650" y="216150"/>
            <a:ext cx="14173200" cy="1171200"/>
            <a:chOff x="0" y="0"/>
            <a:chExt cx="18897600" cy="1561600"/>
          </a:xfrm>
        </p:grpSpPr>
        <p:sp>
          <p:nvSpPr>
            <p:cNvPr id="3" name="Freeform 3"/>
            <p:cNvSpPr/>
            <p:nvPr/>
          </p:nvSpPr>
          <p:spPr>
            <a:xfrm>
              <a:off x="0" y="0"/>
              <a:ext cx="18897600" cy="1561600"/>
            </a:xfrm>
            <a:custGeom>
              <a:avLst/>
              <a:gdLst/>
              <a:ahLst/>
              <a:cxnLst/>
              <a:rect l="l" t="t" r="r" b="b"/>
              <a:pathLst>
                <a:path w="18897600" h="1561600">
                  <a:moveTo>
                    <a:pt x="0" y="0"/>
                  </a:moveTo>
                  <a:lnTo>
                    <a:pt x="18897600" y="0"/>
                  </a:lnTo>
                  <a:lnTo>
                    <a:pt x="18897600" y="1561600"/>
                  </a:lnTo>
                  <a:lnTo>
                    <a:pt x="0" y="1561600"/>
                  </a:lnTo>
                  <a:close/>
                </a:path>
              </a:pathLst>
            </a:custGeom>
            <a:solidFill>
              <a:srgbClr val="000000">
                <a:alpha val="0"/>
              </a:srgbClr>
            </a:solidFill>
          </p:spPr>
          <p:txBody>
            <a:bodyPr/>
            <a:lstStyle/>
            <a:p>
              <a:endParaRPr lang="en-IL"/>
            </a:p>
          </p:txBody>
        </p:sp>
        <p:sp>
          <p:nvSpPr>
            <p:cNvPr id="4" name="TextBox 4"/>
            <p:cNvSpPr txBox="1"/>
            <p:nvPr/>
          </p:nvSpPr>
          <p:spPr>
            <a:xfrm>
              <a:off x="0" y="-123825"/>
              <a:ext cx="18897600" cy="1685425"/>
            </a:xfrm>
            <a:prstGeom prst="rect">
              <a:avLst/>
            </a:prstGeom>
          </p:spPr>
          <p:txBody>
            <a:bodyPr lIns="0" tIns="0" rIns="0" bIns="0" rtlCol="0" anchor="ctr"/>
            <a:lstStyle/>
            <a:p>
              <a:pPr algn="l">
                <a:lnSpc>
                  <a:spcPts val="7200"/>
                </a:lnSpc>
              </a:pPr>
              <a:r>
                <a:rPr lang="en-US" sz="6000" b="1">
                  <a:solidFill>
                    <a:srgbClr val="2460FF"/>
                  </a:solidFill>
                  <a:latin typeface="Calibri (MS) Bold"/>
                  <a:ea typeface="Calibri (MS) Bold"/>
                  <a:cs typeface="Calibri (MS) Bold"/>
                  <a:sym typeface="Calibri (MS) Bold"/>
                </a:rPr>
                <a:t>Docker compose</a:t>
              </a:r>
            </a:p>
          </p:txBody>
        </p:sp>
      </p:grpSp>
      <p:grpSp>
        <p:nvGrpSpPr>
          <p:cNvPr id="5" name="Group 5"/>
          <p:cNvGrpSpPr/>
          <p:nvPr/>
        </p:nvGrpSpPr>
        <p:grpSpPr>
          <a:xfrm>
            <a:off x="4416600" y="1995950"/>
            <a:ext cx="9454800" cy="652200"/>
            <a:chOff x="0" y="0"/>
            <a:chExt cx="12606400" cy="869600"/>
          </a:xfrm>
        </p:grpSpPr>
        <p:sp>
          <p:nvSpPr>
            <p:cNvPr id="6" name="Freeform 6"/>
            <p:cNvSpPr/>
            <p:nvPr/>
          </p:nvSpPr>
          <p:spPr>
            <a:xfrm>
              <a:off x="0" y="0"/>
              <a:ext cx="12606400" cy="869600"/>
            </a:xfrm>
            <a:custGeom>
              <a:avLst/>
              <a:gdLst/>
              <a:ahLst/>
              <a:cxnLst/>
              <a:rect l="l" t="t" r="r" b="b"/>
              <a:pathLst>
                <a:path w="12606400" h="869600">
                  <a:moveTo>
                    <a:pt x="0" y="0"/>
                  </a:moveTo>
                  <a:lnTo>
                    <a:pt x="12606400" y="0"/>
                  </a:lnTo>
                  <a:lnTo>
                    <a:pt x="12606400" y="869600"/>
                  </a:lnTo>
                  <a:lnTo>
                    <a:pt x="0" y="869600"/>
                  </a:lnTo>
                  <a:close/>
                </a:path>
              </a:pathLst>
            </a:custGeom>
            <a:solidFill>
              <a:srgbClr val="000000">
                <a:alpha val="0"/>
              </a:srgbClr>
            </a:solidFill>
          </p:spPr>
          <p:txBody>
            <a:bodyPr/>
            <a:lstStyle/>
            <a:p>
              <a:endParaRPr lang="en-IL"/>
            </a:p>
          </p:txBody>
        </p:sp>
        <p:sp>
          <p:nvSpPr>
            <p:cNvPr id="7" name="TextBox 7"/>
            <p:cNvSpPr txBox="1"/>
            <p:nvPr/>
          </p:nvSpPr>
          <p:spPr>
            <a:xfrm>
              <a:off x="0" y="-133350"/>
              <a:ext cx="12606400" cy="1002950"/>
            </a:xfrm>
            <a:prstGeom prst="rect">
              <a:avLst/>
            </a:prstGeom>
          </p:spPr>
          <p:txBody>
            <a:bodyPr lIns="0" tIns="0" rIns="0" bIns="0" rtlCol="0" anchor="ctr"/>
            <a:lstStyle/>
            <a:p>
              <a:pPr algn="l">
                <a:lnSpc>
                  <a:spcPts val="4967"/>
                </a:lnSpc>
              </a:pPr>
              <a:r>
                <a:rPr lang="en-US" sz="3600" b="1">
                  <a:solidFill>
                    <a:srgbClr val="254356"/>
                  </a:solidFill>
                  <a:latin typeface="Arial Bold"/>
                  <a:ea typeface="Arial Bold"/>
                  <a:cs typeface="Arial Bold"/>
                  <a:sym typeface="Arial Bold"/>
                </a:rPr>
                <a:t>Common cli for docker compose lifecycle</a:t>
              </a:r>
            </a:p>
          </p:txBody>
        </p:sp>
      </p:grpSp>
      <p:grpSp>
        <p:nvGrpSpPr>
          <p:cNvPr id="8" name="Group 8"/>
          <p:cNvGrpSpPr/>
          <p:nvPr/>
        </p:nvGrpSpPr>
        <p:grpSpPr>
          <a:xfrm>
            <a:off x="4916800" y="2834400"/>
            <a:ext cx="8454422" cy="6742698"/>
            <a:chOff x="0" y="0"/>
            <a:chExt cx="11272563" cy="8990264"/>
          </a:xfrm>
        </p:grpSpPr>
        <p:sp>
          <p:nvSpPr>
            <p:cNvPr id="9" name="Freeform 9"/>
            <p:cNvSpPr/>
            <p:nvPr/>
          </p:nvSpPr>
          <p:spPr>
            <a:xfrm>
              <a:off x="0" y="0"/>
              <a:ext cx="11272520" cy="8990203"/>
            </a:xfrm>
            <a:custGeom>
              <a:avLst/>
              <a:gdLst/>
              <a:ahLst/>
              <a:cxnLst/>
              <a:rect l="l" t="t" r="r" b="b"/>
              <a:pathLst>
                <a:path w="11272520" h="8990203">
                  <a:moveTo>
                    <a:pt x="0" y="0"/>
                  </a:moveTo>
                  <a:lnTo>
                    <a:pt x="11272520" y="0"/>
                  </a:lnTo>
                  <a:lnTo>
                    <a:pt x="11272520" y="8990203"/>
                  </a:lnTo>
                  <a:lnTo>
                    <a:pt x="0" y="8990203"/>
                  </a:lnTo>
                  <a:lnTo>
                    <a:pt x="0" y="0"/>
                  </a:lnTo>
                  <a:close/>
                </a:path>
              </a:pathLst>
            </a:custGeom>
            <a:blipFill>
              <a:blip r:embed="rId2"/>
              <a:stretch>
                <a:fillRect/>
              </a:stretch>
            </a:blipFill>
          </p:spPr>
          <p:txBody>
            <a:bodyPr/>
            <a:lstStyle/>
            <a:p>
              <a:endParaRPr lang="en-IL"/>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8900" y="4354200"/>
            <a:ext cx="14350200" cy="1461600"/>
            <a:chOff x="0" y="0"/>
            <a:chExt cx="19133600" cy="1948800"/>
          </a:xfrm>
        </p:grpSpPr>
        <p:sp>
          <p:nvSpPr>
            <p:cNvPr id="3" name="Freeform 3"/>
            <p:cNvSpPr/>
            <p:nvPr/>
          </p:nvSpPr>
          <p:spPr>
            <a:xfrm>
              <a:off x="0" y="0"/>
              <a:ext cx="19133600" cy="1948800"/>
            </a:xfrm>
            <a:custGeom>
              <a:avLst/>
              <a:gdLst/>
              <a:ahLst/>
              <a:cxnLst/>
              <a:rect l="l" t="t" r="r" b="b"/>
              <a:pathLst>
                <a:path w="19133600" h="1948800">
                  <a:moveTo>
                    <a:pt x="0" y="0"/>
                  </a:moveTo>
                  <a:lnTo>
                    <a:pt x="19133600" y="0"/>
                  </a:lnTo>
                  <a:lnTo>
                    <a:pt x="19133600" y="1948800"/>
                  </a:lnTo>
                  <a:lnTo>
                    <a:pt x="0" y="1948800"/>
                  </a:lnTo>
                  <a:close/>
                </a:path>
              </a:pathLst>
            </a:custGeom>
            <a:solidFill>
              <a:srgbClr val="000000">
                <a:alpha val="0"/>
              </a:srgbClr>
            </a:solidFill>
          </p:spPr>
          <p:txBody>
            <a:bodyPr/>
            <a:lstStyle/>
            <a:p>
              <a:endParaRPr lang="en-IL"/>
            </a:p>
          </p:txBody>
        </p:sp>
        <p:sp>
          <p:nvSpPr>
            <p:cNvPr id="4" name="TextBox 4"/>
            <p:cNvSpPr txBox="1"/>
            <p:nvPr/>
          </p:nvSpPr>
          <p:spPr>
            <a:xfrm>
              <a:off x="0" y="-123825"/>
              <a:ext cx="19133600" cy="2072625"/>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CLEAN UP</a:t>
              </a:r>
            </a:p>
            <a:p>
              <a:pPr algn="ctr">
                <a:lnSpc>
                  <a:spcPts val="4967"/>
                </a:lnSpc>
              </a:pPr>
              <a:r>
                <a:rPr lang="en-US" sz="3600">
                  <a:solidFill>
                    <a:srgbClr val="2460FF"/>
                  </a:solidFill>
                  <a:latin typeface="Calibri (MS)"/>
                  <a:ea typeface="Calibri (MS)"/>
                  <a:cs typeface="Calibri (MS)"/>
                  <a:sym typeface="Calibri (MS)"/>
                </a:rPr>
                <a:t>docker-compose rm -f -v -s</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3371" y="2318185"/>
            <a:ext cx="11301259" cy="5650629"/>
          </a:xfrm>
          <a:custGeom>
            <a:avLst/>
            <a:gdLst/>
            <a:ahLst/>
            <a:cxnLst/>
            <a:rect l="l" t="t" r="r" b="b"/>
            <a:pathLst>
              <a:path w="11301259" h="5650629">
                <a:moveTo>
                  <a:pt x="0" y="0"/>
                </a:moveTo>
                <a:lnTo>
                  <a:pt x="11301258" y="0"/>
                </a:lnTo>
                <a:lnTo>
                  <a:pt x="11301258" y="5650630"/>
                </a:lnTo>
                <a:lnTo>
                  <a:pt x="0" y="5650630"/>
                </a:lnTo>
                <a:lnTo>
                  <a:pt x="0" y="0"/>
                </a:lnTo>
                <a:close/>
              </a:path>
            </a:pathLst>
          </a:custGeom>
          <a:blipFill>
            <a:blip r:embed="rId2"/>
            <a:stretch>
              <a:fillRect/>
            </a:stretch>
          </a:blipFill>
        </p:spPr>
        <p:txBody>
          <a:bodyPr/>
          <a:lstStyle/>
          <a:p>
            <a:endParaRPr lang="en-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1150" y="4557900"/>
            <a:ext cx="8074200" cy="1210196"/>
            <a:chOff x="0" y="0"/>
            <a:chExt cx="10765600" cy="1613595"/>
          </a:xfrm>
        </p:grpSpPr>
        <p:sp>
          <p:nvSpPr>
            <p:cNvPr id="3" name="Freeform 3"/>
            <p:cNvSpPr/>
            <p:nvPr/>
          </p:nvSpPr>
          <p:spPr>
            <a:xfrm>
              <a:off x="0" y="0"/>
              <a:ext cx="10765600" cy="1613595"/>
            </a:xfrm>
            <a:custGeom>
              <a:avLst/>
              <a:gdLst/>
              <a:ahLst/>
              <a:cxnLst/>
              <a:rect l="l" t="t" r="r" b="b"/>
              <a:pathLst>
                <a:path w="10765600" h="1613595">
                  <a:moveTo>
                    <a:pt x="0" y="0"/>
                  </a:moveTo>
                  <a:lnTo>
                    <a:pt x="10765600" y="0"/>
                  </a:lnTo>
                  <a:lnTo>
                    <a:pt x="10765600" y="1613595"/>
                  </a:lnTo>
                  <a:lnTo>
                    <a:pt x="0" y="1613595"/>
                  </a:lnTo>
                  <a:close/>
                </a:path>
              </a:pathLst>
            </a:custGeom>
            <a:solidFill>
              <a:srgbClr val="1B53CF">
                <a:alpha val="0"/>
              </a:srgbClr>
            </a:solidFill>
          </p:spPr>
          <p:txBody>
            <a:bodyPr/>
            <a:lstStyle/>
            <a:p>
              <a:endParaRPr lang="en-IL"/>
            </a:p>
          </p:txBody>
        </p:sp>
        <p:sp>
          <p:nvSpPr>
            <p:cNvPr id="4" name="TextBox 4"/>
            <p:cNvSpPr txBox="1"/>
            <p:nvPr/>
          </p:nvSpPr>
          <p:spPr>
            <a:xfrm>
              <a:off x="0" y="-123825"/>
              <a:ext cx="10765600" cy="1737420"/>
            </a:xfrm>
            <a:prstGeom prst="rect">
              <a:avLst/>
            </a:prstGeom>
          </p:spPr>
          <p:txBody>
            <a:bodyPr lIns="0" tIns="0" rIns="0" bIns="0" rtlCol="0" anchor="ctr"/>
            <a:lstStyle/>
            <a:p>
              <a:pPr algn="ctr">
                <a:lnSpc>
                  <a:spcPts val="7200"/>
                </a:lnSpc>
              </a:pPr>
              <a:r>
                <a:rPr lang="en-US" sz="6000" b="1">
                  <a:solidFill>
                    <a:srgbClr val="2460FF"/>
                  </a:solidFill>
                  <a:latin typeface="Calibri (MS) Bold"/>
                  <a:ea typeface="Calibri (MS) Bold"/>
                  <a:cs typeface="Calibri (MS) Bold"/>
                  <a:sym typeface="Calibri (MS) Bold"/>
                </a:rPr>
                <a:t>Docker Architecture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4359</Words>
  <Application>Microsoft Macintosh PowerPoint</Application>
  <PresentationFormat>Custom</PresentationFormat>
  <Paragraphs>511</Paragraphs>
  <Slides>84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Calibri (MS)</vt:lpstr>
      <vt:lpstr>Calibri (MS) Bold</vt:lpstr>
      <vt:lpstr>Arial Italics</vt:lpstr>
      <vt:lpstr>Arial Bold</vt:lpstr>
      <vt:lpstr>Arimo</vt:lpstr>
      <vt:lpstr>Consolas</vt:lpstr>
      <vt:lpstr>Courier New OS</vt:lpstr>
      <vt:lpstr>Arimo Bold</vt:lpstr>
      <vt:lpstr>Calibri</vt:lpstr>
      <vt:lpstr>Roboto</vt:lpstr>
      <vt:lpstr>Consolas Bold</vt:lpstr>
      <vt:lpstr>Calibri (MS)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cp:lastModifiedBy>Gal Amouyal</cp:lastModifiedBy>
  <cp:revision>2</cp:revision>
  <dcterms:created xsi:type="dcterms:W3CDTF">2006-08-16T00:00:00Z</dcterms:created>
  <dcterms:modified xsi:type="dcterms:W3CDTF">2025-06-30T20:17:36Z</dcterms:modified>
  <dc:identifier>DAGrzzNV8GY</dc:identifier>
</cp:coreProperties>
</file>